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9" r:id="rId2"/>
    <p:sldId id="256" r:id="rId3"/>
    <p:sldId id="275" r:id="rId4"/>
    <p:sldId id="277" r:id="rId5"/>
    <p:sldId id="278" r:id="rId6"/>
    <p:sldId id="267" r:id="rId7"/>
    <p:sldId id="257" r:id="rId8"/>
    <p:sldId id="272" r:id="rId9"/>
    <p:sldId id="301" r:id="rId10"/>
    <p:sldId id="302" r:id="rId11"/>
    <p:sldId id="303" r:id="rId12"/>
    <p:sldId id="289" r:id="rId13"/>
    <p:sldId id="261" r:id="rId14"/>
    <p:sldId id="297" r:id="rId15"/>
    <p:sldId id="298" r:id="rId16"/>
    <p:sldId id="310" r:id="rId17"/>
    <p:sldId id="291" r:id="rId18"/>
    <p:sldId id="299" r:id="rId19"/>
    <p:sldId id="292" r:id="rId20"/>
    <p:sldId id="300" r:id="rId21"/>
    <p:sldId id="294" r:id="rId22"/>
    <p:sldId id="296" r:id="rId23"/>
    <p:sldId id="308" r:id="rId24"/>
    <p:sldId id="304" r:id="rId25"/>
    <p:sldId id="305" r:id="rId26"/>
    <p:sldId id="306" r:id="rId27"/>
    <p:sldId id="30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image" Target="../media/image60.png"/><Relationship Id="rId5" Type="http://schemas.openxmlformats.org/officeDocument/2006/relationships/image" Target="../media/image100.png"/><Relationship Id="rId4" Type="http://schemas.openxmlformats.org/officeDocument/2006/relationships/image" Target="../media/image90.png"/></Relationships>
</file>

<file path=ppt/diagrams/_rels/data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image" Target="../media/image13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CFD30-12C6-4DD5-86FF-9A83E157B5F8}" type="doc">
      <dgm:prSet loTypeId="urn:microsoft.com/office/officeart/2005/8/layout/process1" loCatId="process" qsTypeId="urn:microsoft.com/office/officeart/2005/8/quickstyle/simple1" qsCatId="simple" csTypeId="urn:microsoft.com/office/officeart/2005/8/colors/accent1_1" csCatId="accent1" phldr="1"/>
      <dgm:spPr/>
    </dgm:pt>
    <mc:AlternateContent xmlns:mc="http://schemas.openxmlformats.org/markup-compatibility/2006" xmlns:a14="http://schemas.microsoft.com/office/drawing/2010/main">
      <mc:Choice Requires="a14">
        <dgm:pt modelId="{40CB8AB6-31BB-41AF-8A08-7720C1251BC8}">
          <dgm:prSet phldrT="[文本]"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a:latin typeface="Arial" panose="020B0604020202020204" pitchFamily="34" charset="0"/>
                  <a:cs typeface="Arial" panose="020B0604020202020204" pitchFamily="34" charset="0"/>
                </a:rPr>
                <a:t>Initial control sequence </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𝑢</m:t>
                  </m:r>
                </m:oMath>
              </a14:m>
              <a:r>
                <a:rPr lang="en-US" altLang="zh-CN" sz="2400" dirty="0">
                  <a:latin typeface="Arial" panose="020B0604020202020204" pitchFamily="34" charset="0"/>
                  <a:cs typeface="Arial" panose="020B0604020202020204" pitchFamily="34" charset="0"/>
                </a:rPr>
                <a:t> </a:t>
              </a:r>
              <a:endParaRPr lang="zh-CN" altLang="en-US" sz="2400" dirty="0"/>
            </a:p>
          </dgm:t>
        </dgm:pt>
      </mc:Choice>
      <mc:Fallback xmlns="">
        <dgm:pt modelId="{40CB8AB6-31BB-41AF-8A08-7720C1251BC8}">
          <dgm:prSet phldrT="[文本]"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a:latin typeface="Arial" panose="020B0604020202020204" pitchFamily="34" charset="0"/>
                  <a:cs typeface="Arial" panose="020B0604020202020204" pitchFamily="34" charset="0"/>
                </a:rPr>
                <a:t>Initial control sequence </a:t>
              </a:r>
              <a:r>
                <a:rPr lang="en-US" altLang="zh-CN" sz="2400" b="0" i="0">
                  <a:latin typeface="Cambria Math" panose="02040503050406030204" pitchFamily="18" charset="0"/>
                  <a:cs typeface="Arial" panose="020B0604020202020204" pitchFamily="34" charset="0"/>
                </a:rPr>
                <a:t>𝑢</a:t>
              </a:r>
              <a:r>
                <a:rPr lang="en-US" altLang="zh-CN" sz="2400" dirty="0">
                  <a:latin typeface="Arial" panose="020B0604020202020204" pitchFamily="34" charset="0"/>
                  <a:cs typeface="Arial" panose="020B0604020202020204" pitchFamily="34" charset="0"/>
                </a:rPr>
                <a:t> </a:t>
              </a:r>
              <a:endParaRPr lang="zh-CN" altLang="en-US" sz="2400" dirty="0"/>
            </a:p>
          </dgm:t>
        </dgm:pt>
      </mc:Fallback>
    </mc:AlternateContent>
    <dgm:pt modelId="{758156D7-13E4-423A-91B4-0AA05AC36F56}" type="parTrans" cxnId="{63E98A9D-08FA-4204-AC41-EC2D760991DE}">
      <dgm:prSet/>
      <dgm:spPr/>
      <dgm:t>
        <a:bodyPr/>
        <a:lstStyle/>
        <a:p>
          <a:endParaRPr lang="zh-CN" altLang="en-US"/>
        </a:p>
      </dgm:t>
    </dgm:pt>
    <dgm:pt modelId="{E25E53EC-B5D5-4C29-BFBC-BE1D388C6461}" type="sibTrans" cxnId="{63E98A9D-08FA-4204-AC41-EC2D760991DE}">
      <dgm:prSet/>
      <dgm:spPr/>
      <dgm:t>
        <a:bodyPr/>
        <a:lstStyle/>
        <a:p>
          <a:endParaRPr lang="zh-CN" altLang="en-US"/>
        </a:p>
      </dgm:t>
    </dgm:pt>
    <mc:AlternateContent xmlns:mc="http://schemas.openxmlformats.org/markup-compatibility/2006" xmlns:a14="http://schemas.microsoft.com/office/drawing/2010/main">
      <mc:Choice Requires="a14">
        <dgm:pt modelId="{B4DD0356-07A9-441A-BDF6-0C08216CC135}">
          <dgm:prSet phldrT="[文本]" custT="1"/>
          <dgm:spPr/>
          <dgm: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𝑑𝐽</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𝐽</m:t>
                            </m:r>
                          </m:e>
                        </m:acc>
                      </m:num>
                      <m:den>
                        <m:r>
                          <a:rPr lang="en-US" altLang="zh-CN" sz="2400" b="0" i="1" smtClean="0">
                            <a:latin typeface="Cambria Math" panose="02040503050406030204" pitchFamily="18" charset="0"/>
                          </a:rPr>
                          <m:t>𝑑𝑢</m:t>
                        </m:r>
                      </m:den>
                    </m:f>
                    <m:r>
                      <a:rPr lang="en-US" altLang="zh-CN" sz="2400" b="0" i="1" smtClean="0">
                        <a:latin typeface="Cambria Math" panose="02040503050406030204" pitchFamily="18" charset="0"/>
                      </a:rPr>
                      <m:t>𝑑𝑢</m:t>
                    </m:r>
                  </m:oMath>
                </m:oMathPara>
              </a14:m>
              <a:endParaRPr lang="zh-CN" altLang="en-US" sz="2400" dirty="0"/>
            </a:p>
          </dgm:t>
        </dgm:pt>
      </mc:Choice>
      <mc:Fallback xmlns="">
        <dgm:pt modelId="{B4DD0356-07A9-441A-BDF6-0C08216CC135}">
          <dgm:prSet phldrT="[文本]" custT="1"/>
          <dgm:spPr/>
          <dgm:t>
            <a:bodyPr/>
            <a:lstStyle/>
            <a:p>
              <a:r>
                <a:rPr lang="en-US" altLang="zh-CN" sz="2400" b="0" i="0">
                  <a:latin typeface="Cambria Math" panose="02040503050406030204" pitchFamily="18" charset="0"/>
                </a:rPr>
                <a:t>𝑑𝐽=  (𝑑𝐽 ̅)/𝑑𝑢 𝑑𝑢</a:t>
              </a:r>
              <a:endParaRPr lang="zh-CN" altLang="en-US" sz="2400" dirty="0"/>
            </a:p>
          </dgm:t>
        </dgm:pt>
      </mc:Fallback>
    </mc:AlternateContent>
    <dgm:pt modelId="{184DC484-B30A-4223-949C-50C7EBA7D773}" type="parTrans" cxnId="{6CFEF80B-FAFF-444F-803B-D908C1724CAA}">
      <dgm:prSet/>
      <dgm:spPr/>
      <dgm:t>
        <a:bodyPr/>
        <a:lstStyle/>
        <a:p>
          <a:endParaRPr lang="zh-CN" altLang="en-US"/>
        </a:p>
      </dgm:t>
    </dgm:pt>
    <dgm:pt modelId="{F16D2531-7879-4F8F-B99E-CAB51E63D207}" type="sibTrans" cxnId="{6CFEF80B-FAFF-444F-803B-D908C1724CAA}">
      <dgm:prSet/>
      <dgm:spPr/>
      <dgm:t>
        <a:bodyPr/>
        <a:lstStyle/>
        <a:p>
          <a:endParaRPr lang="zh-CN" altLang="en-US"/>
        </a:p>
      </dgm:t>
    </dgm:pt>
    <mc:AlternateContent xmlns:mc="http://schemas.openxmlformats.org/markup-compatibility/2006" xmlns:a14="http://schemas.microsoft.com/office/drawing/2010/main">
      <mc:Choice Requires="a14">
        <dgm:pt modelId="{8903C657-9FC2-48CE-8A9F-6078E9800BE5}">
          <dgm:prSet phldrT="[文本]" custT="1"/>
          <dgm:spPr/>
          <dgm:t>
            <a:bodyPr/>
            <a:lstStyle/>
            <a:p>
              <a:r>
                <a:rPr lang="en-US" altLang="zh-CN" sz="2400" dirty="0"/>
                <a:t>Update </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𝑢</m:t>
                  </m:r>
                </m:oMath>
              </a14:m>
              <a:endParaRPr lang="zh-CN" altLang="en-US" sz="2400" dirty="0"/>
            </a:p>
          </dgm:t>
        </dgm:pt>
      </mc:Choice>
      <mc:Fallback xmlns="">
        <dgm:pt modelId="{8903C657-9FC2-48CE-8A9F-6078E9800BE5}">
          <dgm:prSet phldrT="[文本]" custT="1"/>
          <dgm:spPr/>
          <dgm:t>
            <a:bodyPr/>
            <a:lstStyle/>
            <a:p>
              <a:r>
                <a:rPr lang="en-US" altLang="zh-CN" sz="2400" dirty="0"/>
                <a:t>Update </a:t>
              </a:r>
              <a:r>
                <a:rPr lang="en-US" altLang="zh-CN" sz="2400" b="0" i="0">
                  <a:latin typeface="Cambria Math" panose="02040503050406030204" pitchFamily="18" charset="0"/>
                  <a:cs typeface="Arial" panose="020B0604020202020204" pitchFamily="34" charset="0"/>
                </a:rPr>
                <a:t>𝑢</a:t>
              </a:r>
              <a:endParaRPr lang="zh-CN" altLang="en-US" sz="2400" dirty="0"/>
            </a:p>
          </dgm:t>
        </dgm:pt>
      </mc:Fallback>
    </mc:AlternateContent>
    <dgm:pt modelId="{80C884E1-F9E1-4A08-864D-01C619CB49EB}" type="parTrans" cxnId="{92E74D78-1010-4CE0-BDBF-622E07570DBE}">
      <dgm:prSet/>
      <dgm:spPr/>
      <dgm:t>
        <a:bodyPr/>
        <a:lstStyle/>
        <a:p>
          <a:endParaRPr lang="zh-CN" altLang="en-US"/>
        </a:p>
      </dgm:t>
    </dgm:pt>
    <dgm:pt modelId="{F4132DC3-2872-4162-A624-4B714B575D7D}" type="sibTrans" cxnId="{92E74D78-1010-4CE0-BDBF-622E07570DBE}">
      <dgm:prSet/>
      <dgm:spPr/>
      <dgm:t>
        <a:bodyPr/>
        <a:lstStyle/>
        <a:p>
          <a:endParaRPr lang="zh-CN" altLang="en-US"/>
        </a:p>
      </dgm:t>
    </dgm:pt>
    <mc:AlternateContent xmlns:mc="http://schemas.openxmlformats.org/markup-compatibility/2006" xmlns:a14="http://schemas.microsoft.com/office/drawing/2010/main">
      <mc:Choice Requires="a14">
        <dgm:pt modelId="{C37CACEA-9AB9-4242-8981-6AA22AF7F9D8}">
          <dgm:prSet custT="1"/>
          <dgm:spPr/>
          <dgm:t>
            <a:bodyPr/>
            <a:lstStyle/>
            <a:p>
              <a:r>
                <a:rPr lang="en-US" altLang="zh-CN" sz="2400" dirty="0">
                  <a:latin typeface="Arial" panose="020B0604020202020204" pitchFamily="34" charset="0"/>
                  <a:cs typeface="Arial" panose="020B0604020202020204" pitchFamily="34" charset="0"/>
                </a:rPr>
                <a:t>Nominal cost </a:t>
              </a:r>
              <a14:m>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𝐽</m:t>
                      </m:r>
                    </m:e>
                  </m:acc>
                </m:oMath>
              </a14:m>
              <a:endParaRPr lang="zh-CN" altLang="en-US" sz="2400" dirty="0">
                <a:latin typeface="Arial" panose="020B0604020202020204" pitchFamily="34" charset="0"/>
                <a:cs typeface="Arial" panose="020B0604020202020204" pitchFamily="34" charset="0"/>
              </a:endParaRPr>
            </a:p>
          </dgm:t>
        </dgm:pt>
      </mc:Choice>
      <mc:Fallback xmlns="">
        <dgm:pt modelId="{C37CACEA-9AB9-4242-8981-6AA22AF7F9D8}">
          <dgm:prSet custT="1"/>
          <dgm:spPr/>
          <dgm:t>
            <a:bodyPr/>
            <a:lstStyle/>
            <a:p>
              <a:r>
                <a:rPr lang="en-US" altLang="zh-CN" sz="2400" dirty="0">
                  <a:latin typeface="Arial" panose="020B0604020202020204" pitchFamily="34" charset="0"/>
                  <a:cs typeface="Arial" panose="020B0604020202020204" pitchFamily="34" charset="0"/>
                </a:rPr>
                <a:t>Nominal cost </a:t>
              </a:r>
              <a:r>
                <a:rPr lang="en-US" altLang="zh-CN" sz="2400" b="0" i="0">
                  <a:latin typeface="Cambria Math" panose="02040503050406030204" pitchFamily="18" charset="0"/>
                </a:rPr>
                <a:t>𝐽 ̅</a:t>
              </a:r>
              <a:endParaRPr lang="zh-CN" altLang="en-US" sz="2400" dirty="0">
                <a:latin typeface="Arial" panose="020B0604020202020204" pitchFamily="34" charset="0"/>
                <a:cs typeface="Arial" panose="020B0604020202020204" pitchFamily="34" charset="0"/>
              </a:endParaRPr>
            </a:p>
          </dgm:t>
        </dgm:pt>
      </mc:Fallback>
    </mc:AlternateContent>
    <dgm:pt modelId="{E10F8C85-5642-4D4A-91AA-D72772ACF13F}" type="parTrans" cxnId="{711E0134-9B56-486B-BF25-28654251238E}">
      <dgm:prSet/>
      <dgm:spPr/>
      <dgm:t>
        <a:bodyPr/>
        <a:lstStyle/>
        <a:p>
          <a:endParaRPr lang="zh-CN" altLang="en-US"/>
        </a:p>
      </dgm:t>
    </dgm:pt>
    <dgm:pt modelId="{C99C598C-0170-4DC0-8EBA-D4B4213991F7}" type="sibTrans" cxnId="{711E0134-9B56-486B-BF25-28654251238E}">
      <dgm:prSet/>
      <dgm:spPr/>
      <dgm:t>
        <a:bodyPr/>
        <a:lstStyle/>
        <a:p>
          <a:endParaRPr lang="zh-CN" altLang="en-US"/>
        </a:p>
      </dgm:t>
    </dgm:pt>
    <mc:AlternateContent xmlns:mc="http://schemas.openxmlformats.org/markup-compatibility/2006" xmlns:a14="http://schemas.microsoft.com/office/drawing/2010/main">
      <mc:Choice Requires="a14">
        <dgm:pt modelId="{3CF856FC-16F3-431B-8C10-DA850E782EE2}">
          <dgm:prSet custT="1"/>
          <dgm:spPr/>
          <dgm:t>
            <a:bodyPr/>
            <a:lstStyle/>
            <a:p>
              <a:r>
                <a:rPr lang="en-US" altLang="zh-CN" sz="2400" dirty="0">
                  <a:latin typeface="Arial" panose="020B0604020202020204" pitchFamily="34" charset="0"/>
                  <a:cs typeface="Arial" panose="020B0604020202020204" pitchFamily="34" charset="0"/>
                </a:rPr>
                <a:t>Perturb </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𝑢</m:t>
                  </m:r>
                </m:oMath>
              </a14:m>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and simulate rollouts</a:t>
              </a:r>
              <a:endParaRPr lang="zh-CN" altLang="en-US" sz="2400" dirty="0">
                <a:latin typeface="Arial" panose="020B0604020202020204" pitchFamily="34" charset="0"/>
                <a:cs typeface="Arial" panose="020B0604020202020204" pitchFamily="34" charset="0"/>
              </a:endParaRPr>
            </a:p>
          </dgm:t>
        </dgm:pt>
      </mc:Choice>
      <mc:Fallback xmlns="">
        <dgm:pt modelId="{3CF856FC-16F3-431B-8C10-DA850E782EE2}">
          <dgm:prSet custT="1"/>
          <dgm:spPr/>
          <dgm:t>
            <a:bodyPr/>
            <a:lstStyle/>
            <a:p>
              <a:r>
                <a:rPr lang="en-US" altLang="zh-CN" sz="2400" dirty="0">
                  <a:latin typeface="Arial" panose="020B0604020202020204" pitchFamily="34" charset="0"/>
                  <a:cs typeface="Arial" panose="020B0604020202020204" pitchFamily="34" charset="0"/>
                </a:rPr>
                <a:t>Perturb </a:t>
              </a:r>
              <a:r>
                <a:rPr lang="en-US" altLang="zh-CN" sz="2400" b="0" i="0" smtClean="0">
                  <a:latin typeface="Cambria Math" panose="02040503050406030204" pitchFamily="18" charset="0"/>
                  <a:cs typeface="Arial" panose="020B0604020202020204" pitchFamily="34" charset="0"/>
                </a:rPr>
                <a:t>𝑢</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and simulate rollouts</a:t>
              </a:r>
              <a:endParaRPr lang="zh-CN" altLang="en-US" sz="2400" dirty="0">
                <a:latin typeface="Arial" panose="020B0604020202020204" pitchFamily="34" charset="0"/>
                <a:cs typeface="Arial" panose="020B0604020202020204" pitchFamily="34" charset="0"/>
              </a:endParaRPr>
            </a:p>
          </dgm:t>
        </dgm:pt>
      </mc:Fallback>
    </mc:AlternateContent>
    <dgm:pt modelId="{5C96DF21-7AA8-4E1C-B2BE-424A99392039}" type="parTrans" cxnId="{71CFD174-1821-4913-A9D6-06B5AA86C693}">
      <dgm:prSet/>
      <dgm:spPr/>
      <dgm:t>
        <a:bodyPr/>
        <a:lstStyle/>
        <a:p>
          <a:endParaRPr lang="zh-CN" altLang="en-US"/>
        </a:p>
      </dgm:t>
    </dgm:pt>
    <dgm:pt modelId="{84990EF2-D9DA-42DE-9DB4-1129DCEBBCEE}" type="sibTrans" cxnId="{71CFD174-1821-4913-A9D6-06B5AA86C693}">
      <dgm:prSet/>
      <dgm:spPr/>
      <dgm:t>
        <a:bodyPr/>
        <a:lstStyle/>
        <a:p>
          <a:endParaRPr lang="zh-CN" altLang="en-US"/>
        </a:p>
      </dgm:t>
    </dgm:pt>
    <dgm:pt modelId="{99B0FA86-FA42-4E90-8CBA-7BC7818EB243}" type="pres">
      <dgm:prSet presAssocID="{29CCFD30-12C6-4DD5-86FF-9A83E157B5F8}" presName="Name0" presStyleCnt="0">
        <dgm:presLayoutVars>
          <dgm:dir/>
          <dgm:resizeHandles val="exact"/>
        </dgm:presLayoutVars>
      </dgm:prSet>
      <dgm:spPr/>
    </dgm:pt>
    <dgm:pt modelId="{D44AD497-753F-4197-A8A8-F76515735542}" type="pres">
      <dgm:prSet presAssocID="{40CB8AB6-31BB-41AF-8A08-7720C1251BC8}" presName="node" presStyleLbl="node1" presStyleIdx="0" presStyleCnt="5">
        <dgm:presLayoutVars>
          <dgm:bulletEnabled val="1"/>
        </dgm:presLayoutVars>
      </dgm:prSet>
      <dgm:spPr/>
    </dgm:pt>
    <dgm:pt modelId="{193A423E-3D69-4D6A-BCCE-38E1443A8522}" type="pres">
      <dgm:prSet presAssocID="{E25E53EC-B5D5-4C29-BFBC-BE1D388C6461}" presName="sibTrans" presStyleLbl="sibTrans2D1" presStyleIdx="0" presStyleCnt="4"/>
      <dgm:spPr/>
    </dgm:pt>
    <dgm:pt modelId="{855C6C7D-BDD9-4BCA-A395-7AE4E32CD18C}" type="pres">
      <dgm:prSet presAssocID="{E25E53EC-B5D5-4C29-BFBC-BE1D388C6461}" presName="connectorText" presStyleLbl="sibTrans2D1" presStyleIdx="0" presStyleCnt="4"/>
      <dgm:spPr/>
    </dgm:pt>
    <dgm:pt modelId="{22B9195A-4D46-4DFE-B338-83556E139474}" type="pres">
      <dgm:prSet presAssocID="{C37CACEA-9AB9-4242-8981-6AA22AF7F9D8}" presName="node" presStyleLbl="node1" presStyleIdx="1" presStyleCnt="5">
        <dgm:presLayoutVars>
          <dgm:bulletEnabled val="1"/>
        </dgm:presLayoutVars>
      </dgm:prSet>
      <dgm:spPr/>
    </dgm:pt>
    <dgm:pt modelId="{CC08CB25-A52C-4421-BFEB-9883324753CE}" type="pres">
      <dgm:prSet presAssocID="{C99C598C-0170-4DC0-8EBA-D4B4213991F7}" presName="sibTrans" presStyleLbl="sibTrans2D1" presStyleIdx="1" presStyleCnt="4"/>
      <dgm:spPr/>
    </dgm:pt>
    <dgm:pt modelId="{2C9F6F98-FB95-4748-B51B-D1DF4BD1ABD4}" type="pres">
      <dgm:prSet presAssocID="{C99C598C-0170-4DC0-8EBA-D4B4213991F7}" presName="connectorText" presStyleLbl="sibTrans2D1" presStyleIdx="1" presStyleCnt="4"/>
      <dgm:spPr/>
    </dgm:pt>
    <dgm:pt modelId="{4C5BBCA3-4F17-4E95-A2EE-54530E770DF1}" type="pres">
      <dgm:prSet presAssocID="{3CF856FC-16F3-431B-8C10-DA850E782EE2}" presName="node" presStyleLbl="node1" presStyleIdx="2" presStyleCnt="5">
        <dgm:presLayoutVars>
          <dgm:bulletEnabled val="1"/>
        </dgm:presLayoutVars>
      </dgm:prSet>
      <dgm:spPr/>
    </dgm:pt>
    <dgm:pt modelId="{092C78D5-7F0B-4915-9797-36AB273D3C29}" type="pres">
      <dgm:prSet presAssocID="{84990EF2-D9DA-42DE-9DB4-1129DCEBBCEE}" presName="sibTrans" presStyleLbl="sibTrans2D1" presStyleIdx="2" presStyleCnt="4"/>
      <dgm:spPr/>
    </dgm:pt>
    <dgm:pt modelId="{CFBBC269-1FAA-46E7-9865-802D408E78E5}" type="pres">
      <dgm:prSet presAssocID="{84990EF2-D9DA-42DE-9DB4-1129DCEBBCEE}" presName="connectorText" presStyleLbl="sibTrans2D1" presStyleIdx="2" presStyleCnt="4"/>
      <dgm:spPr/>
    </dgm:pt>
    <dgm:pt modelId="{FB2DF3C1-6836-496A-AB96-5627C6418EFF}" type="pres">
      <dgm:prSet presAssocID="{B4DD0356-07A9-441A-BDF6-0C08216CC135}" presName="node" presStyleLbl="node1" presStyleIdx="3" presStyleCnt="5">
        <dgm:presLayoutVars>
          <dgm:bulletEnabled val="1"/>
        </dgm:presLayoutVars>
      </dgm:prSet>
      <dgm:spPr/>
    </dgm:pt>
    <dgm:pt modelId="{7D5B2CAE-0C87-42E4-9DFB-2E86D882D3C4}" type="pres">
      <dgm:prSet presAssocID="{F16D2531-7879-4F8F-B99E-CAB51E63D207}" presName="sibTrans" presStyleLbl="sibTrans2D1" presStyleIdx="3" presStyleCnt="4"/>
      <dgm:spPr/>
    </dgm:pt>
    <dgm:pt modelId="{8EA6933A-D12A-475D-971B-E3F8A486062D}" type="pres">
      <dgm:prSet presAssocID="{F16D2531-7879-4F8F-B99E-CAB51E63D207}" presName="connectorText" presStyleLbl="sibTrans2D1" presStyleIdx="3" presStyleCnt="4"/>
      <dgm:spPr/>
    </dgm:pt>
    <dgm:pt modelId="{1D2CB46B-7476-48A2-9650-6FDDAF26AEE3}" type="pres">
      <dgm:prSet presAssocID="{8903C657-9FC2-48CE-8A9F-6078E9800BE5}" presName="node" presStyleLbl="node1" presStyleIdx="4" presStyleCnt="5">
        <dgm:presLayoutVars>
          <dgm:bulletEnabled val="1"/>
        </dgm:presLayoutVars>
      </dgm:prSet>
      <dgm:spPr/>
    </dgm:pt>
  </dgm:ptLst>
  <dgm:cxnLst>
    <dgm:cxn modelId="{9A343D00-DFF2-414F-813F-9EB2099C384B}" type="presOf" srcId="{F16D2531-7879-4F8F-B99E-CAB51E63D207}" destId="{8EA6933A-D12A-475D-971B-E3F8A486062D}" srcOrd="1" destOrd="0" presId="urn:microsoft.com/office/officeart/2005/8/layout/process1"/>
    <dgm:cxn modelId="{6CFEF80B-FAFF-444F-803B-D908C1724CAA}" srcId="{29CCFD30-12C6-4DD5-86FF-9A83E157B5F8}" destId="{B4DD0356-07A9-441A-BDF6-0C08216CC135}" srcOrd="3" destOrd="0" parTransId="{184DC484-B30A-4223-949C-50C7EBA7D773}" sibTransId="{F16D2531-7879-4F8F-B99E-CAB51E63D207}"/>
    <dgm:cxn modelId="{63ED5E1B-1690-4B64-9BD9-BB8BD3AA0F5A}" type="presOf" srcId="{8903C657-9FC2-48CE-8A9F-6078E9800BE5}" destId="{1D2CB46B-7476-48A2-9650-6FDDAF26AEE3}" srcOrd="0" destOrd="0" presId="urn:microsoft.com/office/officeart/2005/8/layout/process1"/>
    <dgm:cxn modelId="{EC15D621-ADF7-410F-9189-A4BABDC792B2}" type="presOf" srcId="{84990EF2-D9DA-42DE-9DB4-1129DCEBBCEE}" destId="{CFBBC269-1FAA-46E7-9865-802D408E78E5}" srcOrd="1" destOrd="0" presId="urn:microsoft.com/office/officeart/2005/8/layout/process1"/>
    <dgm:cxn modelId="{711E0134-9B56-486B-BF25-28654251238E}" srcId="{29CCFD30-12C6-4DD5-86FF-9A83E157B5F8}" destId="{C37CACEA-9AB9-4242-8981-6AA22AF7F9D8}" srcOrd="1" destOrd="0" parTransId="{E10F8C85-5642-4D4A-91AA-D72772ACF13F}" sibTransId="{C99C598C-0170-4DC0-8EBA-D4B4213991F7}"/>
    <dgm:cxn modelId="{8D31D838-16F2-4593-8C77-015416C67C4C}" type="presOf" srcId="{84990EF2-D9DA-42DE-9DB4-1129DCEBBCEE}" destId="{092C78D5-7F0B-4915-9797-36AB273D3C29}" srcOrd="0" destOrd="0" presId="urn:microsoft.com/office/officeart/2005/8/layout/process1"/>
    <dgm:cxn modelId="{9DE76260-198C-4F77-82FB-47779E837725}" type="presOf" srcId="{B4DD0356-07A9-441A-BDF6-0C08216CC135}" destId="{FB2DF3C1-6836-496A-AB96-5627C6418EFF}" srcOrd="0" destOrd="0" presId="urn:microsoft.com/office/officeart/2005/8/layout/process1"/>
    <dgm:cxn modelId="{E14E6349-FA66-483E-B768-DB26CF1C8C2F}" type="presOf" srcId="{C99C598C-0170-4DC0-8EBA-D4B4213991F7}" destId="{CC08CB25-A52C-4421-BFEB-9883324753CE}" srcOrd="0" destOrd="0" presId="urn:microsoft.com/office/officeart/2005/8/layout/process1"/>
    <dgm:cxn modelId="{B93C484A-2250-4A59-B966-E54D93F07BC6}" type="presOf" srcId="{C37CACEA-9AB9-4242-8981-6AA22AF7F9D8}" destId="{22B9195A-4D46-4DFE-B338-83556E139474}" srcOrd="0" destOrd="0" presId="urn:microsoft.com/office/officeart/2005/8/layout/process1"/>
    <dgm:cxn modelId="{6E1AAB6B-40DA-4FB8-8901-FB421E2229AD}" type="presOf" srcId="{E25E53EC-B5D5-4C29-BFBC-BE1D388C6461}" destId="{855C6C7D-BDD9-4BCA-A395-7AE4E32CD18C}" srcOrd="1" destOrd="0" presId="urn:microsoft.com/office/officeart/2005/8/layout/process1"/>
    <dgm:cxn modelId="{83DE2C73-912F-420A-B404-E0EF525702F0}" type="presOf" srcId="{29CCFD30-12C6-4DD5-86FF-9A83E157B5F8}" destId="{99B0FA86-FA42-4E90-8CBA-7BC7818EB243}" srcOrd="0" destOrd="0" presId="urn:microsoft.com/office/officeart/2005/8/layout/process1"/>
    <dgm:cxn modelId="{71CFD174-1821-4913-A9D6-06B5AA86C693}" srcId="{29CCFD30-12C6-4DD5-86FF-9A83E157B5F8}" destId="{3CF856FC-16F3-431B-8C10-DA850E782EE2}" srcOrd="2" destOrd="0" parTransId="{5C96DF21-7AA8-4E1C-B2BE-424A99392039}" sibTransId="{84990EF2-D9DA-42DE-9DB4-1129DCEBBCEE}"/>
    <dgm:cxn modelId="{92E74D78-1010-4CE0-BDBF-622E07570DBE}" srcId="{29CCFD30-12C6-4DD5-86FF-9A83E157B5F8}" destId="{8903C657-9FC2-48CE-8A9F-6078E9800BE5}" srcOrd="4" destOrd="0" parTransId="{80C884E1-F9E1-4A08-864D-01C619CB49EB}" sibTransId="{F4132DC3-2872-4162-A624-4B714B575D7D}"/>
    <dgm:cxn modelId="{0386327C-E382-4029-A27A-31FCEC334C28}" type="presOf" srcId="{40CB8AB6-31BB-41AF-8A08-7720C1251BC8}" destId="{D44AD497-753F-4197-A8A8-F76515735542}" srcOrd="0" destOrd="0" presId="urn:microsoft.com/office/officeart/2005/8/layout/process1"/>
    <dgm:cxn modelId="{6C851C89-335E-480B-8D49-EAAED1B6067A}" type="presOf" srcId="{E25E53EC-B5D5-4C29-BFBC-BE1D388C6461}" destId="{193A423E-3D69-4D6A-BCCE-38E1443A8522}" srcOrd="0" destOrd="0" presId="urn:microsoft.com/office/officeart/2005/8/layout/process1"/>
    <dgm:cxn modelId="{F395679D-E1EE-4241-8C9E-81BC94C85C75}" type="presOf" srcId="{C99C598C-0170-4DC0-8EBA-D4B4213991F7}" destId="{2C9F6F98-FB95-4748-B51B-D1DF4BD1ABD4}" srcOrd="1" destOrd="0" presId="urn:microsoft.com/office/officeart/2005/8/layout/process1"/>
    <dgm:cxn modelId="{63E98A9D-08FA-4204-AC41-EC2D760991DE}" srcId="{29CCFD30-12C6-4DD5-86FF-9A83E157B5F8}" destId="{40CB8AB6-31BB-41AF-8A08-7720C1251BC8}" srcOrd="0" destOrd="0" parTransId="{758156D7-13E4-423A-91B4-0AA05AC36F56}" sibTransId="{E25E53EC-B5D5-4C29-BFBC-BE1D388C6461}"/>
    <dgm:cxn modelId="{D30E49D8-2A5D-44DB-BBAB-A5548F76BDC4}" type="presOf" srcId="{F16D2531-7879-4F8F-B99E-CAB51E63D207}" destId="{7D5B2CAE-0C87-42E4-9DFB-2E86D882D3C4}" srcOrd="0" destOrd="0" presId="urn:microsoft.com/office/officeart/2005/8/layout/process1"/>
    <dgm:cxn modelId="{480901DD-18EC-467A-BCBA-D6035904B640}" type="presOf" srcId="{3CF856FC-16F3-431B-8C10-DA850E782EE2}" destId="{4C5BBCA3-4F17-4E95-A2EE-54530E770DF1}" srcOrd="0" destOrd="0" presId="urn:microsoft.com/office/officeart/2005/8/layout/process1"/>
    <dgm:cxn modelId="{F60979B9-48C9-4A95-8A07-D118C5A2E490}" type="presParOf" srcId="{99B0FA86-FA42-4E90-8CBA-7BC7818EB243}" destId="{D44AD497-753F-4197-A8A8-F76515735542}" srcOrd="0" destOrd="0" presId="urn:microsoft.com/office/officeart/2005/8/layout/process1"/>
    <dgm:cxn modelId="{E69D1D84-7550-4B66-8033-C0D54B4D901D}" type="presParOf" srcId="{99B0FA86-FA42-4E90-8CBA-7BC7818EB243}" destId="{193A423E-3D69-4D6A-BCCE-38E1443A8522}" srcOrd="1" destOrd="0" presId="urn:microsoft.com/office/officeart/2005/8/layout/process1"/>
    <dgm:cxn modelId="{69D5A78E-4B25-4DD3-93F4-7FFD87A2B278}" type="presParOf" srcId="{193A423E-3D69-4D6A-BCCE-38E1443A8522}" destId="{855C6C7D-BDD9-4BCA-A395-7AE4E32CD18C}" srcOrd="0" destOrd="0" presId="urn:microsoft.com/office/officeart/2005/8/layout/process1"/>
    <dgm:cxn modelId="{285883F4-1688-4DE6-9E02-FDBAAD51CFB2}" type="presParOf" srcId="{99B0FA86-FA42-4E90-8CBA-7BC7818EB243}" destId="{22B9195A-4D46-4DFE-B338-83556E139474}" srcOrd="2" destOrd="0" presId="urn:microsoft.com/office/officeart/2005/8/layout/process1"/>
    <dgm:cxn modelId="{17A792D5-2B68-4BD8-B6D8-7EBABECF44F3}" type="presParOf" srcId="{99B0FA86-FA42-4E90-8CBA-7BC7818EB243}" destId="{CC08CB25-A52C-4421-BFEB-9883324753CE}" srcOrd="3" destOrd="0" presId="urn:microsoft.com/office/officeart/2005/8/layout/process1"/>
    <dgm:cxn modelId="{AA834797-FDD0-4CFB-AFBC-F24F268042D5}" type="presParOf" srcId="{CC08CB25-A52C-4421-BFEB-9883324753CE}" destId="{2C9F6F98-FB95-4748-B51B-D1DF4BD1ABD4}" srcOrd="0" destOrd="0" presId="urn:microsoft.com/office/officeart/2005/8/layout/process1"/>
    <dgm:cxn modelId="{BF044450-B11F-420D-81BA-9F8FD50E4BD6}" type="presParOf" srcId="{99B0FA86-FA42-4E90-8CBA-7BC7818EB243}" destId="{4C5BBCA3-4F17-4E95-A2EE-54530E770DF1}" srcOrd="4" destOrd="0" presId="urn:microsoft.com/office/officeart/2005/8/layout/process1"/>
    <dgm:cxn modelId="{FF379896-98BA-406F-B008-82F4ACB1F8DE}" type="presParOf" srcId="{99B0FA86-FA42-4E90-8CBA-7BC7818EB243}" destId="{092C78D5-7F0B-4915-9797-36AB273D3C29}" srcOrd="5" destOrd="0" presId="urn:microsoft.com/office/officeart/2005/8/layout/process1"/>
    <dgm:cxn modelId="{67523522-880D-4160-8EB8-0D8C6B23D360}" type="presParOf" srcId="{092C78D5-7F0B-4915-9797-36AB273D3C29}" destId="{CFBBC269-1FAA-46E7-9865-802D408E78E5}" srcOrd="0" destOrd="0" presId="urn:microsoft.com/office/officeart/2005/8/layout/process1"/>
    <dgm:cxn modelId="{614B9C43-0438-48B2-BA62-962EFEF55E9F}" type="presParOf" srcId="{99B0FA86-FA42-4E90-8CBA-7BC7818EB243}" destId="{FB2DF3C1-6836-496A-AB96-5627C6418EFF}" srcOrd="6" destOrd="0" presId="urn:microsoft.com/office/officeart/2005/8/layout/process1"/>
    <dgm:cxn modelId="{46B7FFA1-79C1-4D40-A4C2-FCB7AE755543}" type="presParOf" srcId="{99B0FA86-FA42-4E90-8CBA-7BC7818EB243}" destId="{7D5B2CAE-0C87-42E4-9DFB-2E86D882D3C4}" srcOrd="7" destOrd="0" presId="urn:microsoft.com/office/officeart/2005/8/layout/process1"/>
    <dgm:cxn modelId="{C5882E87-2D08-4D53-92C4-6B8DF12215E2}" type="presParOf" srcId="{7D5B2CAE-0C87-42E4-9DFB-2E86D882D3C4}" destId="{8EA6933A-D12A-475D-971B-E3F8A486062D}" srcOrd="0" destOrd="0" presId="urn:microsoft.com/office/officeart/2005/8/layout/process1"/>
    <dgm:cxn modelId="{6F0480B8-4FCB-4CEA-932B-004CF917A516}" type="presParOf" srcId="{99B0FA86-FA42-4E90-8CBA-7BC7818EB243}" destId="{1D2CB46B-7476-48A2-9650-6FDDAF26AEE3}"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CCFD30-12C6-4DD5-86FF-9A83E157B5F8}" type="doc">
      <dgm:prSet loTypeId="urn:microsoft.com/office/officeart/2005/8/layout/process1" loCatId="process" qsTypeId="urn:microsoft.com/office/officeart/2005/8/quickstyle/simple1" qsCatId="simple" csTypeId="urn:microsoft.com/office/officeart/2005/8/colors/accent1_1" csCatId="accent1" phldr="1"/>
      <dgm:spPr/>
    </dgm:pt>
    <dgm:pt modelId="{40CB8AB6-31BB-41AF-8A08-7720C1251BC8}">
      <dgm:prSet phldrT="[文本]" custT="1"/>
      <dgm:spPr>
        <a:blipFill rotWithShape="0">
          <a:blip xmlns:r="http://schemas.openxmlformats.org/officeDocument/2006/relationships" r:embed="rId1"/>
          <a:stretch>
            <a:fillRect/>
          </a:stretch>
        </a:blipFill>
      </dgm:spPr>
      <dgm:t>
        <a:bodyPr/>
        <a:lstStyle/>
        <a:p>
          <a:r>
            <a:rPr lang="zh-CN" altLang="en-US">
              <a:noFill/>
            </a:rPr>
            <a:t> </a:t>
          </a:r>
        </a:p>
      </dgm:t>
    </dgm:pt>
    <dgm:pt modelId="{758156D7-13E4-423A-91B4-0AA05AC36F56}" type="parTrans" cxnId="{63E98A9D-08FA-4204-AC41-EC2D760991DE}">
      <dgm:prSet/>
      <dgm:spPr/>
      <dgm:t>
        <a:bodyPr/>
        <a:lstStyle/>
        <a:p>
          <a:endParaRPr lang="zh-CN" altLang="en-US"/>
        </a:p>
      </dgm:t>
    </dgm:pt>
    <dgm:pt modelId="{E25E53EC-B5D5-4C29-BFBC-BE1D388C6461}" type="sibTrans" cxnId="{63E98A9D-08FA-4204-AC41-EC2D760991DE}">
      <dgm:prSet/>
      <dgm:spPr/>
      <dgm:t>
        <a:bodyPr/>
        <a:lstStyle/>
        <a:p>
          <a:endParaRPr lang="zh-CN" altLang="en-US"/>
        </a:p>
      </dgm:t>
    </dgm:pt>
    <dgm:pt modelId="{B4DD0356-07A9-441A-BDF6-0C08216CC135}">
      <dgm:prSet phldrT="[文本]" custT="1"/>
      <dgm:spPr>
        <a:blipFill rotWithShape="0">
          <a:blip xmlns:r="http://schemas.openxmlformats.org/officeDocument/2006/relationships" r:embed="rId2"/>
          <a:stretch>
            <a:fillRect/>
          </a:stretch>
        </a:blipFill>
      </dgm:spPr>
      <dgm:t>
        <a:bodyPr/>
        <a:lstStyle/>
        <a:p>
          <a:r>
            <a:rPr lang="zh-CN" altLang="en-US">
              <a:noFill/>
            </a:rPr>
            <a:t> </a:t>
          </a:r>
        </a:p>
      </dgm:t>
    </dgm:pt>
    <dgm:pt modelId="{184DC484-B30A-4223-949C-50C7EBA7D773}" type="parTrans" cxnId="{6CFEF80B-FAFF-444F-803B-D908C1724CAA}">
      <dgm:prSet/>
      <dgm:spPr/>
      <dgm:t>
        <a:bodyPr/>
        <a:lstStyle/>
        <a:p>
          <a:endParaRPr lang="zh-CN" altLang="en-US"/>
        </a:p>
      </dgm:t>
    </dgm:pt>
    <dgm:pt modelId="{F16D2531-7879-4F8F-B99E-CAB51E63D207}" type="sibTrans" cxnId="{6CFEF80B-FAFF-444F-803B-D908C1724CAA}">
      <dgm:prSet/>
      <dgm:spPr/>
      <dgm:t>
        <a:bodyPr/>
        <a:lstStyle/>
        <a:p>
          <a:endParaRPr lang="zh-CN" altLang="en-US"/>
        </a:p>
      </dgm:t>
    </dgm:pt>
    <dgm:pt modelId="{8903C657-9FC2-48CE-8A9F-6078E9800BE5}">
      <dgm:prSet phldrT="[文本]" custT="1"/>
      <dgm:spPr>
        <a:blipFill rotWithShape="0">
          <a:blip xmlns:r="http://schemas.openxmlformats.org/officeDocument/2006/relationships" r:embed="rId3"/>
          <a:stretch>
            <a:fillRect/>
          </a:stretch>
        </a:blipFill>
      </dgm:spPr>
      <dgm:t>
        <a:bodyPr/>
        <a:lstStyle/>
        <a:p>
          <a:r>
            <a:rPr lang="zh-CN" altLang="en-US">
              <a:noFill/>
            </a:rPr>
            <a:t> </a:t>
          </a:r>
        </a:p>
      </dgm:t>
    </dgm:pt>
    <dgm:pt modelId="{80C884E1-F9E1-4A08-864D-01C619CB49EB}" type="parTrans" cxnId="{92E74D78-1010-4CE0-BDBF-622E07570DBE}">
      <dgm:prSet/>
      <dgm:spPr/>
      <dgm:t>
        <a:bodyPr/>
        <a:lstStyle/>
        <a:p>
          <a:endParaRPr lang="zh-CN" altLang="en-US"/>
        </a:p>
      </dgm:t>
    </dgm:pt>
    <dgm:pt modelId="{F4132DC3-2872-4162-A624-4B714B575D7D}" type="sibTrans" cxnId="{92E74D78-1010-4CE0-BDBF-622E07570DBE}">
      <dgm:prSet/>
      <dgm:spPr/>
      <dgm:t>
        <a:bodyPr/>
        <a:lstStyle/>
        <a:p>
          <a:endParaRPr lang="zh-CN" altLang="en-US"/>
        </a:p>
      </dgm:t>
    </dgm:pt>
    <dgm:pt modelId="{C37CACEA-9AB9-4242-8981-6AA22AF7F9D8}">
      <dgm:prSet custT="1"/>
      <dgm:spPr>
        <a:blipFill rotWithShape="0">
          <a:blip xmlns:r="http://schemas.openxmlformats.org/officeDocument/2006/relationships" r:embed="rId4"/>
          <a:stretch>
            <a:fillRect/>
          </a:stretch>
        </a:blipFill>
      </dgm:spPr>
      <dgm:t>
        <a:bodyPr/>
        <a:lstStyle/>
        <a:p>
          <a:r>
            <a:rPr lang="zh-CN" altLang="en-US">
              <a:noFill/>
            </a:rPr>
            <a:t> </a:t>
          </a:r>
        </a:p>
      </dgm:t>
    </dgm:pt>
    <dgm:pt modelId="{E10F8C85-5642-4D4A-91AA-D72772ACF13F}" type="parTrans" cxnId="{711E0134-9B56-486B-BF25-28654251238E}">
      <dgm:prSet/>
      <dgm:spPr/>
      <dgm:t>
        <a:bodyPr/>
        <a:lstStyle/>
        <a:p>
          <a:endParaRPr lang="zh-CN" altLang="en-US"/>
        </a:p>
      </dgm:t>
    </dgm:pt>
    <dgm:pt modelId="{C99C598C-0170-4DC0-8EBA-D4B4213991F7}" type="sibTrans" cxnId="{711E0134-9B56-486B-BF25-28654251238E}">
      <dgm:prSet/>
      <dgm:spPr/>
      <dgm:t>
        <a:bodyPr/>
        <a:lstStyle/>
        <a:p>
          <a:endParaRPr lang="zh-CN" altLang="en-US"/>
        </a:p>
      </dgm:t>
    </dgm:pt>
    <dgm:pt modelId="{3CF856FC-16F3-431B-8C10-DA850E782EE2}">
      <dgm:prSet custT="1"/>
      <dgm:spPr>
        <a:blipFill rotWithShape="0">
          <a:blip xmlns:r="http://schemas.openxmlformats.org/officeDocument/2006/relationships" r:embed="rId5"/>
          <a:stretch>
            <a:fillRect/>
          </a:stretch>
        </a:blipFill>
      </dgm:spPr>
      <dgm:t>
        <a:bodyPr/>
        <a:lstStyle/>
        <a:p>
          <a:r>
            <a:rPr lang="zh-CN" altLang="en-US">
              <a:noFill/>
            </a:rPr>
            <a:t> </a:t>
          </a:r>
        </a:p>
      </dgm:t>
    </dgm:pt>
    <dgm:pt modelId="{5C96DF21-7AA8-4E1C-B2BE-424A99392039}" type="parTrans" cxnId="{71CFD174-1821-4913-A9D6-06B5AA86C693}">
      <dgm:prSet/>
      <dgm:spPr/>
      <dgm:t>
        <a:bodyPr/>
        <a:lstStyle/>
        <a:p>
          <a:endParaRPr lang="zh-CN" altLang="en-US"/>
        </a:p>
      </dgm:t>
    </dgm:pt>
    <dgm:pt modelId="{84990EF2-D9DA-42DE-9DB4-1129DCEBBCEE}" type="sibTrans" cxnId="{71CFD174-1821-4913-A9D6-06B5AA86C693}">
      <dgm:prSet/>
      <dgm:spPr/>
      <dgm:t>
        <a:bodyPr/>
        <a:lstStyle/>
        <a:p>
          <a:endParaRPr lang="zh-CN" altLang="en-US"/>
        </a:p>
      </dgm:t>
    </dgm:pt>
    <dgm:pt modelId="{99B0FA86-FA42-4E90-8CBA-7BC7818EB243}" type="pres">
      <dgm:prSet presAssocID="{29CCFD30-12C6-4DD5-86FF-9A83E157B5F8}" presName="Name0" presStyleCnt="0">
        <dgm:presLayoutVars>
          <dgm:dir/>
          <dgm:resizeHandles val="exact"/>
        </dgm:presLayoutVars>
      </dgm:prSet>
      <dgm:spPr/>
    </dgm:pt>
    <dgm:pt modelId="{D44AD497-753F-4197-A8A8-F76515735542}" type="pres">
      <dgm:prSet presAssocID="{40CB8AB6-31BB-41AF-8A08-7720C1251BC8}" presName="node" presStyleLbl="node1" presStyleIdx="0" presStyleCnt="5">
        <dgm:presLayoutVars>
          <dgm:bulletEnabled val="1"/>
        </dgm:presLayoutVars>
      </dgm:prSet>
      <dgm:spPr/>
      <dgm:t>
        <a:bodyPr/>
        <a:lstStyle/>
        <a:p>
          <a:endParaRPr lang="zh-CN" altLang="en-US"/>
        </a:p>
      </dgm:t>
    </dgm:pt>
    <dgm:pt modelId="{193A423E-3D69-4D6A-BCCE-38E1443A8522}" type="pres">
      <dgm:prSet presAssocID="{E25E53EC-B5D5-4C29-BFBC-BE1D388C6461}" presName="sibTrans" presStyleLbl="sibTrans2D1" presStyleIdx="0" presStyleCnt="4"/>
      <dgm:spPr/>
      <dgm:t>
        <a:bodyPr/>
        <a:lstStyle/>
        <a:p>
          <a:endParaRPr lang="zh-CN" altLang="en-US"/>
        </a:p>
      </dgm:t>
    </dgm:pt>
    <dgm:pt modelId="{855C6C7D-BDD9-4BCA-A395-7AE4E32CD18C}" type="pres">
      <dgm:prSet presAssocID="{E25E53EC-B5D5-4C29-BFBC-BE1D388C6461}" presName="connectorText" presStyleLbl="sibTrans2D1" presStyleIdx="0" presStyleCnt="4"/>
      <dgm:spPr/>
      <dgm:t>
        <a:bodyPr/>
        <a:lstStyle/>
        <a:p>
          <a:endParaRPr lang="zh-CN" altLang="en-US"/>
        </a:p>
      </dgm:t>
    </dgm:pt>
    <dgm:pt modelId="{22B9195A-4D46-4DFE-B338-83556E139474}" type="pres">
      <dgm:prSet presAssocID="{C37CACEA-9AB9-4242-8981-6AA22AF7F9D8}" presName="node" presStyleLbl="node1" presStyleIdx="1" presStyleCnt="5">
        <dgm:presLayoutVars>
          <dgm:bulletEnabled val="1"/>
        </dgm:presLayoutVars>
      </dgm:prSet>
      <dgm:spPr/>
      <dgm:t>
        <a:bodyPr/>
        <a:lstStyle/>
        <a:p>
          <a:endParaRPr lang="zh-CN" altLang="en-US"/>
        </a:p>
      </dgm:t>
    </dgm:pt>
    <dgm:pt modelId="{CC08CB25-A52C-4421-BFEB-9883324753CE}" type="pres">
      <dgm:prSet presAssocID="{C99C598C-0170-4DC0-8EBA-D4B4213991F7}" presName="sibTrans" presStyleLbl="sibTrans2D1" presStyleIdx="1" presStyleCnt="4"/>
      <dgm:spPr/>
      <dgm:t>
        <a:bodyPr/>
        <a:lstStyle/>
        <a:p>
          <a:endParaRPr lang="zh-CN" altLang="en-US"/>
        </a:p>
      </dgm:t>
    </dgm:pt>
    <dgm:pt modelId="{2C9F6F98-FB95-4748-B51B-D1DF4BD1ABD4}" type="pres">
      <dgm:prSet presAssocID="{C99C598C-0170-4DC0-8EBA-D4B4213991F7}" presName="connectorText" presStyleLbl="sibTrans2D1" presStyleIdx="1" presStyleCnt="4"/>
      <dgm:spPr/>
      <dgm:t>
        <a:bodyPr/>
        <a:lstStyle/>
        <a:p>
          <a:endParaRPr lang="zh-CN" altLang="en-US"/>
        </a:p>
      </dgm:t>
    </dgm:pt>
    <dgm:pt modelId="{4C5BBCA3-4F17-4E95-A2EE-54530E770DF1}" type="pres">
      <dgm:prSet presAssocID="{3CF856FC-16F3-431B-8C10-DA850E782EE2}" presName="node" presStyleLbl="node1" presStyleIdx="2" presStyleCnt="5">
        <dgm:presLayoutVars>
          <dgm:bulletEnabled val="1"/>
        </dgm:presLayoutVars>
      </dgm:prSet>
      <dgm:spPr/>
      <dgm:t>
        <a:bodyPr/>
        <a:lstStyle/>
        <a:p>
          <a:endParaRPr lang="zh-CN" altLang="en-US"/>
        </a:p>
      </dgm:t>
    </dgm:pt>
    <dgm:pt modelId="{092C78D5-7F0B-4915-9797-36AB273D3C29}" type="pres">
      <dgm:prSet presAssocID="{84990EF2-D9DA-42DE-9DB4-1129DCEBBCEE}" presName="sibTrans" presStyleLbl="sibTrans2D1" presStyleIdx="2" presStyleCnt="4"/>
      <dgm:spPr/>
      <dgm:t>
        <a:bodyPr/>
        <a:lstStyle/>
        <a:p>
          <a:endParaRPr lang="zh-CN" altLang="en-US"/>
        </a:p>
      </dgm:t>
    </dgm:pt>
    <dgm:pt modelId="{CFBBC269-1FAA-46E7-9865-802D408E78E5}" type="pres">
      <dgm:prSet presAssocID="{84990EF2-D9DA-42DE-9DB4-1129DCEBBCEE}" presName="connectorText" presStyleLbl="sibTrans2D1" presStyleIdx="2" presStyleCnt="4"/>
      <dgm:spPr/>
      <dgm:t>
        <a:bodyPr/>
        <a:lstStyle/>
        <a:p>
          <a:endParaRPr lang="zh-CN" altLang="en-US"/>
        </a:p>
      </dgm:t>
    </dgm:pt>
    <dgm:pt modelId="{FB2DF3C1-6836-496A-AB96-5627C6418EFF}" type="pres">
      <dgm:prSet presAssocID="{B4DD0356-07A9-441A-BDF6-0C08216CC135}" presName="node" presStyleLbl="node1" presStyleIdx="3" presStyleCnt="5">
        <dgm:presLayoutVars>
          <dgm:bulletEnabled val="1"/>
        </dgm:presLayoutVars>
      </dgm:prSet>
      <dgm:spPr/>
      <dgm:t>
        <a:bodyPr/>
        <a:lstStyle/>
        <a:p>
          <a:endParaRPr lang="zh-CN" altLang="en-US"/>
        </a:p>
      </dgm:t>
    </dgm:pt>
    <dgm:pt modelId="{7D5B2CAE-0C87-42E4-9DFB-2E86D882D3C4}" type="pres">
      <dgm:prSet presAssocID="{F16D2531-7879-4F8F-B99E-CAB51E63D207}" presName="sibTrans" presStyleLbl="sibTrans2D1" presStyleIdx="3" presStyleCnt="4"/>
      <dgm:spPr/>
      <dgm:t>
        <a:bodyPr/>
        <a:lstStyle/>
        <a:p>
          <a:endParaRPr lang="zh-CN" altLang="en-US"/>
        </a:p>
      </dgm:t>
    </dgm:pt>
    <dgm:pt modelId="{8EA6933A-D12A-475D-971B-E3F8A486062D}" type="pres">
      <dgm:prSet presAssocID="{F16D2531-7879-4F8F-B99E-CAB51E63D207}" presName="connectorText" presStyleLbl="sibTrans2D1" presStyleIdx="3" presStyleCnt="4"/>
      <dgm:spPr/>
      <dgm:t>
        <a:bodyPr/>
        <a:lstStyle/>
        <a:p>
          <a:endParaRPr lang="zh-CN" altLang="en-US"/>
        </a:p>
      </dgm:t>
    </dgm:pt>
    <dgm:pt modelId="{1D2CB46B-7476-48A2-9650-6FDDAF26AEE3}" type="pres">
      <dgm:prSet presAssocID="{8903C657-9FC2-48CE-8A9F-6078E9800BE5}" presName="node" presStyleLbl="node1" presStyleIdx="4" presStyleCnt="5">
        <dgm:presLayoutVars>
          <dgm:bulletEnabled val="1"/>
        </dgm:presLayoutVars>
      </dgm:prSet>
      <dgm:spPr/>
      <dgm:t>
        <a:bodyPr/>
        <a:lstStyle/>
        <a:p>
          <a:endParaRPr lang="zh-CN" altLang="en-US"/>
        </a:p>
      </dgm:t>
    </dgm:pt>
  </dgm:ptLst>
  <dgm:cxnLst>
    <dgm:cxn modelId="{6C851C89-335E-480B-8D49-EAAED1B6067A}" type="presOf" srcId="{E25E53EC-B5D5-4C29-BFBC-BE1D388C6461}" destId="{193A423E-3D69-4D6A-BCCE-38E1443A8522}" srcOrd="0" destOrd="0" presId="urn:microsoft.com/office/officeart/2005/8/layout/process1"/>
    <dgm:cxn modelId="{71CFD174-1821-4913-A9D6-06B5AA86C693}" srcId="{29CCFD30-12C6-4DD5-86FF-9A83E157B5F8}" destId="{3CF856FC-16F3-431B-8C10-DA850E782EE2}" srcOrd="2" destOrd="0" parTransId="{5C96DF21-7AA8-4E1C-B2BE-424A99392039}" sibTransId="{84990EF2-D9DA-42DE-9DB4-1129DCEBBCEE}"/>
    <dgm:cxn modelId="{6CFEF80B-FAFF-444F-803B-D908C1724CAA}" srcId="{29CCFD30-12C6-4DD5-86FF-9A83E157B5F8}" destId="{B4DD0356-07A9-441A-BDF6-0C08216CC135}" srcOrd="3" destOrd="0" parTransId="{184DC484-B30A-4223-949C-50C7EBA7D773}" sibTransId="{F16D2531-7879-4F8F-B99E-CAB51E63D207}"/>
    <dgm:cxn modelId="{9A343D00-DFF2-414F-813F-9EB2099C384B}" type="presOf" srcId="{F16D2531-7879-4F8F-B99E-CAB51E63D207}" destId="{8EA6933A-D12A-475D-971B-E3F8A486062D}" srcOrd="1" destOrd="0" presId="urn:microsoft.com/office/officeart/2005/8/layout/process1"/>
    <dgm:cxn modelId="{0386327C-E382-4029-A27A-31FCEC334C28}" type="presOf" srcId="{40CB8AB6-31BB-41AF-8A08-7720C1251BC8}" destId="{D44AD497-753F-4197-A8A8-F76515735542}" srcOrd="0" destOrd="0" presId="urn:microsoft.com/office/officeart/2005/8/layout/process1"/>
    <dgm:cxn modelId="{6E1AAB6B-40DA-4FB8-8901-FB421E2229AD}" type="presOf" srcId="{E25E53EC-B5D5-4C29-BFBC-BE1D388C6461}" destId="{855C6C7D-BDD9-4BCA-A395-7AE4E32CD18C}" srcOrd="1" destOrd="0" presId="urn:microsoft.com/office/officeart/2005/8/layout/process1"/>
    <dgm:cxn modelId="{E14E6349-FA66-483E-B768-DB26CF1C8C2F}" type="presOf" srcId="{C99C598C-0170-4DC0-8EBA-D4B4213991F7}" destId="{CC08CB25-A52C-4421-BFEB-9883324753CE}" srcOrd="0" destOrd="0" presId="urn:microsoft.com/office/officeart/2005/8/layout/process1"/>
    <dgm:cxn modelId="{63E98A9D-08FA-4204-AC41-EC2D760991DE}" srcId="{29CCFD30-12C6-4DD5-86FF-9A83E157B5F8}" destId="{40CB8AB6-31BB-41AF-8A08-7720C1251BC8}" srcOrd="0" destOrd="0" parTransId="{758156D7-13E4-423A-91B4-0AA05AC36F56}" sibTransId="{E25E53EC-B5D5-4C29-BFBC-BE1D388C6461}"/>
    <dgm:cxn modelId="{F395679D-E1EE-4241-8C9E-81BC94C85C75}" type="presOf" srcId="{C99C598C-0170-4DC0-8EBA-D4B4213991F7}" destId="{2C9F6F98-FB95-4748-B51B-D1DF4BD1ABD4}" srcOrd="1" destOrd="0" presId="urn:microsoft.com/office/officeart/2005/8/layout/process1"/>
    <dgm:cxn modelId="{B93C484A-2250-4A59-B966-E54D93F07BC6}" type="presOf" srcId="{C37CACEA-9AB9-4242-8981-6AA22AF7F9D8}" destId="{22B9195A-4D46-4DFE-B338-83556E139474}" srcOrd="0" destOrd="0" presId="urn:microsoft.com/office/officeart/2005/8/layout/process1"/>
    <dgm:cxn modelId="{480901DD-18EC-467A-BCBA-D6035904B640}" type="presOf" srcId="{3CF856FC-16F3-431B-8C10-DA850E782EE2}" destId="{4C5BBCA3-4F17-4E95-A2EE-54530E770DF1}" srcOrd="0" destOrd="0" presId="urn:microsoft.com/office/officeart/2005/8/layout/process1"/>
    <dgm:cxn modelId="{92E74D78-1010-4CE0-BDBF-622E07570DBE}" srcId="{29CCFD30-12C6-4DD5-86FF-9A83E157B5F8}" destId="{8903C657-9FC2-48CE-8A9F-6078E9800BE5}" srcOrd="4" destOrd="0" parTransId="{80C884E1-F9E1-4A08-864D-01C619CB49EB}" sibTransId="{F4132DC3-2872-4162-A624-4B714B575D7D}"/>
    <dgm:cxn modelId="{8D31D838-16F2-4593-8C77-015416C67C4C}" type="presOf" srcId="{84990EF2-D9DA-42DE-9DB4-1129DCEBBCEE}" destId="{092C78D5-7F0B-4915-9797-36AB273D3C29}" srcOrd="0" destOrd="0" presId="urn:microsoft.com/office/officeart/2005/8/layout/process1"/>
    <dgm:cxn modelId="{D30E49D8-2A5D-44DB-BBAB-A5548F76BDC4}" type="presOf" srcId="{F16D2531-7879-4F8F-B99E-CAB51E63D207}" destId="{7D5B2CAE-0C87-42E4-9DFB-2E86D882D3C4}" srcOrd="0" destOrd="0" presId="urn:microsoft.com/office/officeart/2005/8/layout/process1"/>
    <dgm:cxn modelId="{EC15D621-ADF7-410F-9189-A4BABDC792B2}" type="presOf" srcId="{84990EF2-D9DA-42DE-9DB4-1129DCEBBCEE}" destId="{CFBBC269-1FAA-46E7-9865-802D408E78E5}" srcOrd="1" destOrd="0" presId="urn:microsoft.com/office/officeart/2005/8/layout/process1"/>
    <dgm:cxn modelId="{63ED5E1B-1690-4B64-9BD9-BB8BD3AA0F5A}" type="presOf" srcId="{8903C657-9FC2-48CE-8A9F-6078E9800BE5}" destId="{1D2CB46B-7476-48A2-9650-6FDDAF26AEE3}" srcOrd="0" destOrd="0" presId="urn:microsoft.com/office/officeart/2005/8/layout/process1"/>
    <dgm:cxn modelId="{83DE2C73-912F-420A-B404-E0EF525702F0}" type="presOf" srcId="{29CCFD30-12C6-4DD5-86FF-9A83E157B5F8}" destId="{99B0FA86-FA42-4E90-8CBA-7BC7818EB243}" srcOrd="0" destOrd="0" presId="urn:microsoft.com/office/officeart/2005/8/layout/process1"/>
    <dgm:cxn modelId="{711E0134-9B56-486B-BF25-28654251238E}" srcId="{29CCFD30-12C6-4DD5-86FF-9A83E157B5F8}" destId="{C37CACEA-9AB9-4242-8981-6AA22AF7F9D8}" srcOrd="1" destOrd="0" parTransId="{E10F8C85-5642-4D4A-91AA-D72772ACF13F}" sibTransId="{C99C598C-0170-4DC0-8EBA-D4B4213991F7}"/>
    <dgm:cxn modelId="{9DE76260-198C-4F77-82FB-47779E837725}" type="presOf" srcId="{B4DD0356-07A9-441A-BDF6-0C08216CC135}" destId="{FB2DF3C1-6836-496A-AB96-5627C6418EFF}" srcOrd="0" destOrd="0" presId="urn:microsoft.com/office/officeart/2005/8/layout/process1"/>
    <dgm:cxn modelId="{F60979B9-48C9-4A95-8A07-D118C5A2E490}" type="presParOf" srcId="{99B0FA86-FA42-4E90-8CBA-7BC7818EB243}" destId="{D44AD497-753F-4197-A8A8-F76515735542}" srcOrd="0" destOrd="0" presId="urn:microsoft.com/office/officeart/2005/8/layout/process1"/>
    <dgm:cxn modelId="{E69D1D84-7550-4B66-8033-C0D54B4D901D}" type="presParOf" srcId="{99B0FA86-FA42-4E90-8CBA-7BC7818EB243}" destId="{193A423E-3D69-4D6A-BCCE-38E1443A8522}" srcOrd="1" destOrd="0" presId="urn:microsoft.com/office/officeart/2005/8/layout/process1"/>
    <dgm:cxn modelId="{69D5A78E-4B25-4DD3-93F4-7FFD87A2B278}" type="presParOf" srcId="{193A423E-3D69-4D6A-BCCE-38E1443A8522}" destId="{855C6C7D-BDD9-4BCA-A395-7AE4E32CD18C}" srcOrd="0" destOrd="0" presId="urn:microsoft.com/office/officeart/2005/8/layout/process1"/>
    <dgm:cxn modelId="{285883F4-1688-4DE6-9E02-FDBAAD51CFB2}" type="presParOf" srcId="{99B0FA86-FA42-4E90-8CBA-7BC7818EB243}" destId="{22B9195A-4D46-4DFE-B338-83556E139474}" srcOrd="2" destOrd="0" presId="urn:microsoft.com/office/officeart/2005/8/layout/process1"/>
    <dgm:cxn modelId="{17A792D5-2B68-4BD8-B6D8-7EBABECF44F3}" type="presParOf" srcId="{99B0FA86-FA42-4E90-8CBA-7BC7818EB243}" destId="{CC08CB25-A52C-4421-BFEB-9883324753CE}" srcOrd="3" destOrd="0" presId="urn:microsoft.com/office/officeart/2005/8/layout/process1"/>
    <dgm:cxn modelId="{AA834797-FDD0-4CFB-AFBC-F24F268042D5}" type="presParOf" srcId="{CC08CB25-A52C-4421-BFEB-9883324753CE}" destId="{2C9F6F98-FB95-4748-B51B-D1DF4BD1ABD4}" srcOrd="0" destOrd="0" presId="urn:microsoft.com/office/officeart/2005/8/layout/process1"/>
    <dgm:cxn modelId="{BF044450-B11F-420D-81BA-9F8FD50E4BD6}" type="presParOf" srcId="{99B0FA86-FA42-4E90-8CBA-7BC7818EB243}" destId="{4C5BBCA3-4F17-4E95-A2EE-54530E770DF1}" srcOrd="4" destOrd="0" presId="urn:microsoft.com/office/officeart/2005/8/layout/process1"/>
    <dgm:cxn modelId="{FF379896-98BA-406F-B008-82F4ACB1F8DE}" type="presParOf" srcId="{99B0FA86-FA42-4E90-8CBA-7BC7818EB243}" destId="{092C78D5-7F0B-4915-9797-36AB273D3C29}" srcOrd="5" destOrd="0" presId="urn:microsoft.com/office/officeart/2005/8/layout/process1"/>
    <dgm:cxn modelId="{67523522-880D-4160-8EB8-0D8C6B23D360}" type="presParOf" srcId="{092C78D5-7F0B-4915-9797-36AB273D3C29}" destId="{CFBBC269-1FAA-46E7-9865-802D408E78E5}" srcOrd="0" destOrd="0" presId="urn:microsoft.com/office/officeart/2005/8/layout/process1"/>
    <dgm:cxn modelId="{614B9C43-0438-48B2-BA62-962EFEF55E9F}" type="presParOf" srcId="{99B0FA86-FA42-4E90-8CBA-7BC7818EB243}" destId="{FB2DF3C1-6836-496A-AB96-5627C6418EFF}" srcOrd="6" destOrd="0" presId="urn:microsoft.com/office/officeart/2005/8/layout/process1"/>
    <dgm:cxn modelId="{46B7FFA1-79C1-4D40-A4C2-FCB7AE755543}" type="presParOf" srcId="{99B0FA86-FA42-4E90-8CBA-7BC7818EB243}" destId="{7D5B2CAE-0C87-42E4-9DFB-2E86D882D3C4}" srcOrd="7" destOrd="0" presId="urn:microsoft.com/office/officeart/2005/8/layout/process1"/>
    <dgm:cxn modelId="{C5882E87-2D08-4D53-92C4-6B8DF12215E2}" type="presParOf" srcId="{7D5B2CAE-0C87-42E4-9DFB-2E86D882D3C4}" destId="{8EA6933A-D12A-475D-971B-E3F8A486062D}" srcOrd="0" destOrd="0" presId="urn:microsoft.com/office/officeart/2005/8/layout/process1"/>
    <dgm:cxn modelId="{6F0480B8-4FCB-4CEA-932B-004CF917A516}" type="presParOf" srcId="{99B0FA86-FA42-4E90-8CBA-7BC7818EB243}" destId="{1D2CB46B-7476-48A2-9650-6FDDAF26AEE3}"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E6B4F4-6D5B-44BB-800C-6A517D48DFF2}" type="doc">
      <dgm:prSet loTypeId="urn:microsoft.com/office/officeart/2005/8/layout/process1" loCatId="process" qsTypeId="urn:microsoft.com/office/officeart/2005/8/quickstyle/simple1" qsCatId="simple" csTypeId="urn:microsoft.com/office/officeart/2005/8/colors/accent1_1" csCatId="accent1" phldr="1"/>
      <dgm:spPr/>
    </dgm:pt>
    <mc:AlternateContent xmlns:mc="http://schemas.openxmlformats.org/markup-compatibility/2006" xmlns:a14="http://schemas.microsoft.com/office/drawing/2010/main">
      <mc:Choice Requires="a14">
        <dgm:pt modelId="{611C42A4-C518-42CF-B285-124C1A30B594}">
          <dgm:prSet phldrT="[文本]" custT="1"/>
          <dgm:spPr/>
          <dgm: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 </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𝛿</m:t>
                    </m:r>
                    <m:r>
                      <a:rPr lang="en-US" altLang="zh-CN" sz="2400" b="0" i="1" baseline="0" smtClean="0">
                        <a:latin typeface="Cambria Math" panose="02040503050406030204" pitchFamily="18" charset="0"/>
                      </a:rPr>
                      <m:t>𝑥</m:t>
                    </m:r>
                    <m:r>
                      <a:rPr lang="en-US" altLang="zh-CN" sz="2400" b="0" i="1" baseline="-25000" smtClean="0">
                        <a:latin typeface="Cambria Math" panose="02040503050406030204" pitchFamily="18" charset="0"/>
                      </a:rPr>
                      <m:t>𝑡</m:t>
                    </m:r>
                  </m:oMath>
                </m:oMathPara>
              </a14:m>
              <a:endParaRPr lang="en-US" altLang="zh-CN" sz="2400" baseline="-25000" dirty="0"/>
            </a:p>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 </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𝛿</m:t>
                    </m:r>
                    <m:r>
                      <a:rPr lang="en-US" altLang="zh-CN" sz="2400" b="0" i="1" smtClean="0">
                        <a:latin typeface="Cambria Math" panose="02040503050406030204" pitchFamily="18" charset="0"/>
                      </a:rPr>
                      <m:t>𝑢</m:t>
                    </m:r>
                    <m:r>
                      <a:rPr lang="en-US" altLang="zh-CN" sz="2400" b="0" i="1" baseline="-25000" smtClean="0">
                        <a:latin typeface="Cambria Math" panose="02040503050406030204" pitchFamily="18" charset="0"/>
                      </a:rPr>
                      <m:t>𝑡</m:t>
                    </m:r>
                  </m:oMath>
                </m:oMathPara>
              </a14:m>
              <a:endParaRPr lang="zh-CN" altLang="en-US" sz="2400" baseline="-25000" dirty="0"/>
            </a:p>
          </dgm:t>
        </dgm:pt>
      </mc:Choice>
      <mc:Fallback xmlns="">
        <dgm:pt modelId="{611C42A4-C518-42CF-B285-124C1A30B594}">
          <dgm:prSet phldrT="[文本]" custT="1"/>
          <dgm:spPr/>
          <dgm:t>
            <a:bodyPr/>
            <a:lstStyle/>
            <a:p>
              <a:r>
                <a:rPr lang="en-US" altLang="zh-CN" sz="2400" b="0" i="0">
                  <a:latin typeface="Cambria Math" panose="02040503050406030204" pitchFamily="18" charset="0"/>
                </a:rPr>
                <a:t>𝑥_𝑡= 𝑥_𝑡^∗+</a:t>
              </a:r>
              <a:r>
                <a:rPr lang="zh-CN" altLang="en-US" sz="2400" b="0" i="0">
                  <a:latin typeface="Cambria Math" panose="02040503050406030204" pitchFamily="18" charset="0"/>
                </a:rPr>
                <a:t>𝛿</a:t>
              </a:r>
              <a:r>
                <a:rPr lang="en-US" altLang="zh-CN" sz="2400" b="0" i="0" baseline="0">
                  <a:latin typeface="Cambria Math" panose="02040503050406030204" pitchFamily="18" charset="0"/>
                </a:rPr>
                <a:t>𝑥</a:t>
              </a:r>
              <a:r>
                <a:rPr lang="en-US" altLang="zh-CN" sz="2400" b="0" i="0" baseline="-25000">
                  <a:latin typeface="Cambria Math" panose="02040503050406030204" pitchFamily="18" charset="0"/>
                </a:rPr>
                <a:t>𝑡</a:t>
              </a:r>
              <a:endParaRPr lang="en-US" altLang="zh-CN" sz="2400" baseline="-25000" dirty="0"/>
            </a:p>
            <a:p>
              <a:r>
                <a:rPr lang="en-US" altLang="zh-CN" sz="2400" b="0" i="0">
                  <a:latin typeface="Cambria Math" panose="02040503050406030204" pitchFamily="18" charset="0"/>
                </a:rPr>
                <a:t>𝑢_𝑡= 𝑢_𝑡^∗+</a:t>
              </a:r>
              <a:r>
                <a:rPr lang="zh-CN" altLang="en-US" sz="2400" b="0" i="0">
                  <a:latin typeface="Cambria Math" panose="02040503050406030204" pitchFamily="18" charset="0"/>
                </a:rPr>
                <a:t>𝛿</a:t>
              </a:r>
              <a:r>
                <a:rPr lang="en-US" altLang="zh-CN" sz="2400" b="0" i="0">
                  <a:latin typeface="Cambria Math" panose="02040503050406030204" pitchFamily="18" charset="0"/>
                </a:rPr>
                <a:t>𝑢</a:t>
              </a:r>
              <a:r>
                <a:rPr lang="en-US" altLang="zh-CN" sz="2400" b="0" i="0" baseline="-25000">
                  <a:latin typeface="Cambria Math" panose="02040503050406030204" pitchFamily="18" charset="0"/>
                </a:rPr>
                <a:t>𝑡</a:t>
              </a:r>
              <a:endParaRPr lang="zh-CN" altLang="en-US" sz="2400" baseline="-25000" dirty="0"/>
            </a:p>
          </dgm:t>
        </dgm:pt>
      </mc:Fallback>
    </mc:AlternateContent>
    <dgm:pt modelId="{B5507B11-1558-4B84-BD4B-C735AC0D99F3}" type="parTrans" cxnId="{42590E68-F2E0-4E64-8958-BB99F4C6E5F3}">
      <dgm:prSet/>
      <dgm:spPr/>
      <dgm:t>
        <a:bodyPr/>
        <a:lstStyle/>
        <a:p>
          <a:endParaRPr lang="zh-CN" altLang="en-US"/>
        </a:p>
      </dgm:t>
    </dgm:pt>
    <dgm:pt modelId="{DCDFEFBA-56DC-4122-97FB-48719AAAAA15}" type="sibTrans" cxnId="{42590E68-F2E0-4E64-8958-BB99F4C6E5F3}">
      <dgm:prSet/>
      <dgm:spPr/>
      <dgm:t>
        <a:bodyPr/>
        <a:lstStyle/>
        <a:p>
          <a:endParaRPr lang="zh-CN" altLang="en-US"/>
        </a:p>
      </dgm:t>
    </dgm:pt>
    <mc:AlternateContent xmlns:mc="http://schemas.openxmlformats.org/markup-compatibility/2006" xmlns:a14="http://schemas.microsoft.com/office/drawing/2010/main">
      <mc:Choice Requires="a14">
        <dgm:pt modelId="{A549224B-5247-4771-B690-2A58E682AF97}">
          <dgm:prSet phldrT="[文本]" custT="1"/>
          <dgm:spPr/>
          <dgm:t>
            <a:bodyPr/>
            <a:lstStyle/>
            <a:p>
              <a:r>
                <a:rPr lang="en-US" altLang="zh-CN" sz="2400" dirty="0"/>
                <a:t>Simulate one step to get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a14:m>
              <a:endParaRPr lang="zh-CN" altLang="en-US" sz="2400" dirty="0"/>
            </a:p>
          </dgm:t>
        </dgm:pt>
      </mc:Choice>
      <mc:Fallback xmlns="">
        <dgm:pt modelId="{A549224B-5247-4771-B690-2A58E682AF97}">
          <dgm:prSet phldrT="[文本]" custT="1"/>
          <dgm:spPr/>
          <dgm:t>
            <a:bodyPr/>
            <a:lstStyle/>
            <a:p>
              <a:r>
                <a:rPr lang="en-US" altLang="zh-CN" sz="2400" dirty="0"/>
                <a:t>Simulate one step to get </a:t>
              </a:r>
              <a:r>
                <a:rPr lang="en-US" altLang="zh-CN" sz="2400" b="0" i="0">
                  <a:latin typeface="Cambria Math" panose="02040503050406030204" pitchFamily="18" charset="0"/>
                </a:rPr>
                <a:t>𝑥_(𝑡+1)</a:t>
              </a:r>
              <a:endParaRPr lang="zh-CN" altLang="en-US" sz="2400" dirty="0"/>
            </a:p>
          </dgm:t>
        </dgm:pt>
      </mc:Fallback>
    </mc:AlternateContent>
    <dgm:pt modelId="{B710BDA9-5C34-4323-969E-478CE4D9FF85}" type="parTrans" cxnId="{11BC8823-6368-4213-8202-BDA7204B6AFA}">
      <dgm:prSet/>
      <dgm:spPr/>
      <dgm:t>
        <a:bodyPr/>
        <a:lstStyle/>
        <a:p>
          <a:endParaRPr lang="zh-CN" altLang="en-US"/>
        </a:p>
      </dgm:t>
    </dgm:pt>
    <dgm:pt modelId="{6DD7ECBC-B3C0-423F-A505-96431834148B}" type="sibTrans" cxnId="{11BC8823-6368-4213-8202-BDA7204B6AFA}">
      <dgm:prSet/>
      <dgm:spPr/>
      <dgm:t>
        <a:bodyPr/>
        <a:lstStyle/>
        <a:p>
          <a:endParaRPr lang="zh-CN" altLang="en-US"/>
        </a:p>
      </dgm:t>
    </dgm:pt>
    <mc:AlternateContent xmlns:mc="http://schemas.openxmlformats.org/markup-compatibility/2006" xmlns:a14="http://schemas.microsoft.com/office/drawing/2010/main">
      <mc:Choice Requires="a14">
        <dgm:pt modelId="{F91DFD7B-7E94-47CE-A866-336A17C9BC06}">
          <dgm:prSet phldrT="[文本]" custT="1"/>
          <dgm:spPr/>
          <dgm:t>
            <a:bodyPr/>
            <a:lstStyle/>
            <a:p>
              <a14:m>
                <m:oMath xmlns:m="http://schemas.openxmlformats.org/officeDocument/2006/math">
                  <m:r>
                    <a:rPr lang="zh-CN" altLang="en-US" sz="2400" i="1" smtClean="0">
                      <a:latin typeface="Cambria Math" panose="02040503050406030204" pitchFamily="18" charset="0"/>
                    </a:rPr>
                    <m:t>𝛿</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a14:m>
              <a:r>
                <a:rPr lang="en-US" altLang="zh-CN" sz="2400" dirty="0"/>
                <a:t>-</a:t>
              </a:r>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m:t>
                      </m:r>
                    </m:sup>
                  </m:sSubSup>
                </m:oMath>
              </a14:m>
              <a:endParaRPr lang="zh-CN" altLang="en-US" sz="2400" dirty="0"/>
            </a:p>
          </dgm:t>
        </dgm:pt>
      </mc:Choice>
      <mc:Fallback xmlns="">
        <dgm:pt modelId="{F91DFD7B-7E94-47CE-A866-336A17C9BC06}">
          <dgm:prSet phldrT="[文本]" custT="1"/>
          <dgm:spPr/>
          <dgm:t>
            <a:bodyPr/>
            <a:lstStyle/>
            <a:p>
              <a:r>
                <a:rPr lang="zh-CN" altLang="en-US" sz="2400" i="0">
                  <a:latin typeface="Cambria Math" panose="02040503050406030204" pitchFamily="18" charset="0"/>
                </a:rPr>
                <a:t>𝛿</a:t>
              </a:r>
              <a:r>
                <a:rPr lang="en-US" altLang="zh-CN" sz="2400" b="0" i="0">
                  <a:latin typeface="Cambria Math" panose="02040503050406030204" pitchFamily="18" charset="0"/>
                </a:rPr>
                <a:t>𝑥_(𝑡+1)=𝑥_(𝑡+1)</a:t>
              </a:r>
              <a:r>
                <a:rPr lang="en-US" altLang="zh-CN" sz="2400" dirty="0"/>
                <a:t>-</a:t>
              </a:r>
              <a:r>
                <a:rPr lang="en-US" altLang="zh-CN" sz="2400" b="0" i="0" dirty="0">
                  <a:latin typeface="Cambria Math" panose="02040503050406030204" pitchFamily="18" charset="0"/>
                </a:rPr>
                <a:t>𝑥_(𝑡+1)^∗</a:t>
              </a:r>
              <a:endParaRPr lang="zh-CN" altLang="en-US" sz="2400" dirty="0"/>
            </a:p>
          </dgm:t>
        </dgm:pt>
      </mc:Fallback>
    </mc:AlternateContent>
    <dgm:pt modelId="{2E423BAF-EFB3-4709-9E5C-11A6B8D6E622}" type="parTrans" cxnId="{064FB098-D616-4EFB-8724-33896BF52CB1}">
      <dgm:prSet/>
      <dgm:spPr/>
      <dgm:t>
        <a:bodyPr/>
        <a:lstStyle/>
        <a:p>
          <a:endParaRPr lang="zh-CN" altLang="en-US"/>
        </a:p>
      </dgm:t>
    </dgm:pt>
    <dgm:pt modelId="{B2168A99-F3D6-4047-B556-0E4DB7AAA367}" type="sibTrans" cxnId="{064FB098-D616-4EFB-8724-33896BF52CB1}">
      <dgm:prSet/>
      <dgm:spPr/>
      <dgm:t>
        <a:bodyPr/>
        <a:lstStyle/>
        <a:p>
          <a:endParaRPr lang="zh-CN" altLang="en-US"/>
        </a:p>
      </dgm:t>
    </dgm:pt>
    <dgm:pt modelId="{8B603377-451A-4791-8498-E630B528C73D}" type="pres">
      <dgm:prSet presAssocID="{0FE6B4F4-6D5B-44BB-800C-6A517D48DFF2}" presName="Name0" presStyleCnt="0">
        <dgm:presLayoutVars>
          <dgm:dir/>
          <dgm:resizeHandles val="exact"/>
        </dgm:presLayoutVars>
      </dgm:prSet>
      <dgm:spPr/>
    </dgm:pt>
    <dgm:pt modelId="{88E05F9F-F466-43DB-892F-7076612E5183}" type="pres">
      <dgm:prSet presAssocID="{611C42A4-C518-42CF-B285-124C1A30B594}" presName="node" presStyleLbl="node1" presStyleIdx="0" presStyleCnt="3">
        <dgm:presLayoutVars>
          <dgm:bulletEnabled val="1"/>
        </dgm:presLayoutVars>
      </dgm:prSet>
      <dgm:spPr/>
    </dgm:pt>
    <dgm:pt modelId="{A261EF03-01B3-45A4-A9B8-4646D00773BD}" type="pres">
      <dgm:prSet presAssocID="{DCDFEFBA-56DC-4122-97FB-48719AAAAA15}" presName="sibTrans" presStyleLbl="sibTrans2D1" presStyleIdx="0" presStyleCnt="2"/>
      <dgm:spPr/>
    </dgm:pt>
    <dgm:pt modelId="{CAF603A1-FDB1-436C-B60D-7AEEDEA01643}" type="pres">
      <dgm:prSet presAssocID="{DCDFEFBA-56DC-4122-97FB-48719AAAAA15}" presName="connectorText" presStyleLbl="sibTrans2D1" presStyleIdx="0" presStyleCnt="2"/>
      <dgm:spPr/>
    </dgm:pt>
    <dgm:pt modelId="{569D2C27-8B59-4A31-AC14-D521FC3E0E4E}" type="pres">
      <dgm:prSet presAssocID="{A549224B-5247-4771-B690-2A58E682AF97}" presName="node" presStyleLbl="node1" presStyleIdx="1" presStyleCnt="3">
        <dgm:presLayoutVars>
          <dgm:bulletEnabled val="1"/>
        </dgm:presLayoutVars>
      </dgm:prSet>
      <dgm:spPr/>
    </dgm:pt>
    <dgm:pt modelId="{B4EB0C10-4889-44D3-9640-D56927EBF155}" type="pres">
      <dgm:prSet presAssocID="{6DD7ECBC-B3C0-423F-A505-96431834148B}" presName="sibTrans" presStyleLbl="sibTrans2D1" presStyleIdx="1" presStyleCnt="2"/>
      <dgm:spPr/>
    </dgm:pt>
    <dgm:pt modelId="{EEECFC1B-B1CD-4707-AB95-D88F7432F67E}" type="pres">
      <dgm:prSet presAssocID="{6DD7ECBC-B3C0-423F-A505-96431834148B}" presName="connectorText" presStyleLbl="sibTrans2D1" presStyleIdx="1" presStyleCnt="2"/>
      <dgm:spPr/>
    </dgm:pt>
    <dgm:pt modelId="{144A26C0-54D2-4443-85AA-DEBB0E0C8A56}" type="pres">
      <dgm:prSet presAssocID="{F91DFD7B-7E94-47CE-A866-336A17C9BC06}" presName="node" presStyleLbl="node1" presStyleIdx="2" presStyleCnt="3">
        <dgm:presLayoutVars>
          <dgm:bulletEnabled val="1"/>
        </dgm:presLayoutVars>
      </dgm:prSet>
      <dgm:spPr/>
    </dgm:pt>
  </dgm:ptLst>
  <dgm:cxnLst>
    <dgm:cxn modelId="{11BC8823-6368-4213-8202-BDA7204B6AFA}" srcId="{0FE6B4F4-6D5B-44BB-800C-6A517D48DFF2}" destId="{A549224B-5247-4771-B690-2A58E682AF97}" srcOrd="1" destOrd="0" parTransId="{B710BDA9-5C34-4323-969E-478CE4D9FF85}" sibTransId="{6DD7ECBC-B3C0-423F-A505-96431834148B}"/>
    <dgm:cxn modelId="{8E783832-9EC8-4991-986A-609A4DA66CFA}" type="presOf" srcId="{0FE6B4F4-6D5B-44BB-800C-6A517D48DFF2}" destId="{8B603377-451A-4791-8498-E630B528C73D}" srcOrd="0" destOrd="0" presId="urn:microsoft.com/office/officeart/2005/8/layout/process1"/>
    <dgm:cxn modelId="{3BBFCB3D-404D-4540-A4AD-115D595E7211}" type="presOf" srcId="{DCDFEFBA-56DC-4122-97FB-48719AAAAA15}" destId="{CAF603A1-FDB1-436C-B60D-7AEEDEA01643}" srcOrd="1" destOrd="0" presId="urn:microsoft.com/office/officeart/2005/8/layout/process1"/>
    <dgm:cxn modelId="{DD96D93E-BDE9-48A3-8E7F-AB4AEB204008}" type="presOf" srcId="{F91DFD7B-7E94-47CE-A866-336A17C9BC06}" destId="{144A26C0-54D2-4443-85AA-DEBB0E0C8A56}" srcOrd="0" destOrd="0" presId="urn:microsoft.com/office/officeart/2005/8/layout/process1"/>
    <dgm:cxn modelId="{42590E68-F2E0-4E64-8958-BB99F4C6E5F3}" srcId="{0FE6B4F4-6D5B-44BB-800C-6A517D48DFF2}" destId="{611C42A4-C518-42CF-B285-124C1A30B594}" srcOrd="0" destOrd="0" parTransId="{B5507B11-1558-4B84-BD4B-C735AC0D99F3}" sibTransId="{DCDFEFBA-56DC-4122-97FB-48719AAAAA15}"/>
    <dgm:cxn modelId="{C0936355-5C38-47EE-B0BA-34E96EDA8600}" type="presOf" srcId="{6DD7ECBC-B3C0-423F-A505-96431834148B}" destId="{B4EB0C10-4889-44D3-9640-D56927EBF155}" srcOrd="0" destOrd="0" presId="urn:microsoft.com/office/officeart/2005/8/layout/process1"/>
    <dgm:cxn modelId="{D0139D78-8571-4CB7-B347-5CF0F5A1027E}" type="presOf" srcId="{6DD7ECBC-B3C0-423F-A505-96431834148B}" destId="{EEECFC1B-B1CD-4707-AB95-D88F7432F67E}" srcOrd="1" destOrd="0" presId="urn:microsoft.com/office/officeart/2005/8/layout/process1"/>
    <dgm:cxn modelId="{5EC75886-8390-463C-A82C-B6D00460EAB2}" type="presOf" srcId="{611C42A4-C518-42CF-B285-124C1A30B594}" destId="{88E05F9F-F466-43DB-892F-7076612E5183}" srcOrd="0" destOrd="0" presId="urn:microsoft.com/office/officeart/2005/8/layout/process1"/>
    <dgm:cxn modelId="{064FB098-D616-4EFB-8724-33896BF52CB1}" srcId="{0FE6B4F4-6D5B-44BB-800C-6A517D48DFF2}" destId="{F91DFD7B-7E94-47CE-A866-336A17C9BC06}" srcOrd="2" destOrd="0" parTransId="{2E423BAF-EFB3-4709-9E5C-11A6B8D6E622}" sibTransId="{B2168A99-F3D6-4047-B556-0E4DB7AAA367}"/>
    <dgm:cxn modelId="{D21FA5E5-9D31-4390-9BB4-E6E3F19E3205}" type="presOf" srcId="{A549224B-5247-4771-B690-2A58E682AF97}" destId="{569D2C27-8B59-4A31-AC14-D521FC3E0E4E}" srcOrd="0" destOrd="0" presId="urn:microsoft.com/office/officeart/2005/8/layout/process1"/>
    <dgm:cxn modelId="{C72195FD-5BC8-450F-BDD0-48138CBAF823}" type="presOf" srcId="{DCDFEFBA-56DC-4122-97FB-48719AAAAA15}" destId="{A261EF03-01B3-45A4-A9B8-4646D00773BD}" srcOrd="0" destOrd="0" presId="urn:microsoft.com/office/officeart/2005/8/layout/process1"/>
    <dgm:cxn modelId="{394FEBE7-967A-4924-ADC9-8E08F2871718}" type="presParOf" srcId="{8B603377-451A-4791-8498-E630B528C73D}" destId="{88E05F9F-F466-43DB-892F-7076612E5183}" srcOrd="0" destOrd="0" presId="urn:microsoft.com/office/officeart/2005/8/layout/process1"/>
    <dgm:cxn modelId="{5F1CF24C-C4B2-4CAF-90F9-586325CFCFED}" type="presParOf" srcId="{8B603377-451A-4791-8498-E630B528C73D}" destId="{A261EF03-01B3-45A4-A9B8-4646D00773BD}" srcOrd="1" destOrd="0" presId="urn:microsoft.com/office/officeart/2005/8/layout/process1"/>
    <dgm:cxn modelId="{AA70907F-B619-47D0-B2B2-30AA1E39FC02}" type="presParOf" srcId="{A261EF03-01B3-45A4-A9B8-4646D00773BD}" destId="{CAF603A1-FDB1-436C-B60D-7AEEDEA01643}" srcOrd="0" destOrd="0" presId="urn:microsoft.com/office/officeart/2005/8/layout/process1"/>
    <dgm:cxn modelId="{A7F86ED9-CB0D-4999-8A15-B303472F907A}" type="presParOf" srcId="{8B603377-451A-4791-8498-E630B528C73D}" destId="{569D2C27-8B59-4A31-AC14-D521FC3E0E4E}" srcOrd="2" destOrd="0" presId="urn:microsoft.com/office/officeart/2005/8/layout/process1"/>
    <dgm:cxn modelId="{06686122-E24F-4AE4-9F65-DC7E5AE6B4C9}" type="presParOf" srcId="{8B603377-451A-4791-8498-E630B528C73D}" destId="{B4EB0C10-4889-44D3-9640-D56927EBF155}" srcOrd="3" destOrd="0" presId="urn:microsoft.com/office/officeart/2005/8/layout/process1"/>
    <dgm:cxn modelId="{6B3DF023-CEDB-4F78-A70C-7E45F4C5FE2B}" type="presParOf" srcId="{B4EB0C10-4889-44D3-9640-D56927EBF155}" destId="{EEECFC1B-B1CD-4707-AB95-D88F7432F67E}" srcOrd="0" destOrd="0" presId="urn:microsoft.com/office/officeart/2005/8/layout/process1"/>
    <dgm:cxn modelId="{7ED3481A-8CF7-461B-8641-46D9E6047D97}" type="presParOf" srcId="{8B603377-451A-4791-8498-E630B528C73D}" destId="{144A26C0-54D2-4443-85AA-DEBB0E0C8A5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E6B4F4-6D5B-44BB-800C-6A517D48DFF2}" type="doc">
      <dgm:prSet loTypeId="urn:microsoft.com/office/officeart/2005/8/layout/process1" loCatId="process" qsTypeId="urn:microsoft.com/office/officeart/2005/8/quickstyle/simple1" qsCatId="simple" csTypeId="urn:microsoft.com/office/officeart/2005/8/colors/accent1_1" csCatId="accent1" phldr="1"/>
      <dgm:spPr/>
    </dgm:pt>
    <dgm:pt modelId="{611C42A4-C518-42CF-B285-124C1A30B594}">
      <dgm:prSet phldrT="[文本]" custT="1"/>
      <dgm:spPr>
        <a:blipFill>
          <a:blip xmlns:r="http://schemas.openxmlformats.org/officeDocument/2006/relationships" r:embed="rId1"/>
          <a:stretch>
            <a:fillRect/>
          </a:stretch>
        </a:blipFill>
      </dgm:spPr>
      <dgm:t>
        <a:bodyPr/>
        <a:lstStyle/>
        <a:p>
          <a:r>
            <a:rPr lang="zh-CN" altLang="en-US">
              <a:noFill/>
            </a:rPr>
            <a:t> </a:t>
          </a:r>
        </a:p>
      </dgm:t>
    </dgm:pt>
    <dgm:pt modelId="{B5507B11-1558-4B84-BD4B-C735AC0D99F3}" type="parTrans" cxnId="{42590E68-F2E0-4E64-8958-BB99F4C6E5F3}">
      <dgm:prSet/>
      <dgm:spPr/>
      <dgm:t>
        <a:bodyPr/>
        <a:lstStyle/>
        <a:p>
          <a:endParaRPr lang="zh-CN" altLang="en-US"/>
        </a:p>
      </dgm:t>
    </dgm:pt>
    <dgm:pt modelId="{DCDFEFBA-56DC-4122-97FB-48719AAAAA15}" type="sibTrans" cxnId="{42590E68-F2E0-4E64-8958-BB99F4C6E5F3}">
      <dgm:prSet/>
      <dgm:spPr/>
      <dgm:t>
        <a:bodyPr/>
        <a:lstStyle/>
        <a:p>
          <a:endParaRPr lang="zh-CN" altLang="en-US"/>
        </a:p>
      </dgm:t>
    </dgm:pt>
    <dgm:pt modelId="{A549224B-5247-4771-B690-2A58E682AF97}">
      <dgm:prSet phldrT="[文本]" custT="1"/>
      <dgm:spPr>
        <a:blipFill>
          <a:blip xmlns:r="http://schemas.openxmlformats.org/officeDocument/2006/relationships" r:embed="rId2"/>
          <a:stretch>
            <a:fillRect l="-670" r="-3795"/>
          </a:stretch>
        </a:blipFill>
      </dgm:spPr>
      <dgm:t>
        <a:bodyPr/>
        <a:lstStyle/>
        <a:p>
          <a:r>
            <a:rPr lang="zh-CN" altLang="en-US">
              <a:noFill/>
            </a:rPr>
            <a:t> </a:t>
          </a:r>
        </a:p>
      </dgm:t>
    </dgm:pt>
    <dgm:pt modelId="{B710BDA9-5C34-4323-969E-478CE4D9FF85}" type="parTrans" cxnId="{11BC8823-6368-4213-8202-BDA7204B6AFA}">
      <dgm:prSet/>
      <dgm:spPr/>
      <dgm:t>
        <a:bodyPr/>
        <a:lstStyle/>
        <a:p>
          <a:endParaRPr lang="zh-CN" altLang="en-US"/>
        </a:p>
      </dgm:t>
    </dgm:pt>
    <dgm:pt modelId="{6DD7ECBC-B3C0-423F-A505-96431834148B}" type="sibTrans" cxnId="{11BC8823-6368-4213-8202-BDA7204B6AFA}">
      <dgm:prSet/>
      <dgm:spPr/>
      <dgm:t>
        <a:bodyPr/>
        <a:lstStyle/>
        <a:p>
          <a:endParaRPr lang="zh-CN" altLang="en-US"/>
        </a:p>
      </dgm:t>
    </dgm:pt>
    <dgm:pt modelId="{F91DFD7B-7E94-47CE-A866-336A17C9BC06}">
      <dgm:prSet phldrT="[文本]" custT="1"/>
      <dgm:spPr>
        <a:blipFill>
          <a:blip xmlns:r="http://schemas.openxmlformats.org/officeDocument/2006/relationships" r:embed="rId3"/>
          <a:stretch>
            <a:fillRect/>
          </a:stretch>
        </a:blipFill>
      </dgm:spPr>
      <dgm:t>
        <a:bodyPr/>
        <a:lstStyle/>
        <a:p>
          <a:r>
            <a:rPr lang="zh-CN" altLang="en-US">
              <a:noFill/>
            </a:rPr>
            <a:t> </a:t>
          </a:r>
        </a:p>
      </dgm:t>
    </dgm:pt>
    <dgm:pt modelId="{2E423BAF-EFB3-4709-9E5C-11A6B8D6E622}" type="parTrans" cxnId="{064FB098-D616-4EFB-8724-33896BF52CB1}">
      <dgm:prSet/>
      <dgm:spPr/>
      <dgm:t>
        <a:bodyPr/>
        <a:lstStyle/>
        <a:p>
          <a:endParaRPr lang="zh-CN" altLang="en-US"/>
        </a:p>
      </dgm:t>
    </dgm:pt>
    <dgm:pt modelId="{B2168A99-F3D6-4047-B556-0E4DB7AAA367}" type="sibTrans" cxnId="{064FB098-D616-4EFB-8724-33896BF52CB1}">
      <dgm:prSet/>
      <dgm:spPr/>
      <dgm:t>
        <a:bodyPr/>
        <a:lstStyle/>
        <a:p>
          <a:endParaRPr lang="zh-CN" altLang="en-US"/>
        </a:p>
      </dgm:t>
    </dgm:pt>
    <dgm:pt modelId="{8B603377-451A-4791-8498-E630B528C73D}" type="pres">
      <dgm:prSet presAssocID="{0FE6B4F4-6D5B-44BB-800C-6A517D48DFF2}" presName="Name0" presStyleCnt="0">
        <dgm:presLayoutVars>
          <dgm:dir/>
          <dgm:resizeHandles val="exact"/>
        </dgm:presLayoutVars>
      </dgm:prSet>
      <dgm:spPr/>
    </dgm:pt>
    <dgm:pt modelId="{88E05F9F-F466-43DB-892F-7076612E5183}" type="pres">
      <dgm:prSet presAssocID="{611C42A4-C518-42CF-B285-124C1A30B594}" presName="node" presStyleLbl="node1" presStyleIdx="0" presStyleCnt="3">
        <dgm:presLayoutVars>
          <dgm:bulletEnabled val="1"/>
        </dgm:presLayoutVars>
      </dgm:prSet>
      <dgm:spPr/>
    </dgm:pt>
    <dgm:pt modelId="{A261EF03-01B3-45A4-A9B8-4646D00773BD}" type="pres">
      <dgm:prSet presAssocID="{DCDFEFBA-56DC-4122-97FB-48719AAAAA15}" presName="sibTrans" presStyleLbl="sibTrans2D1" presStyleIdx="0" presStyleCnt="2"/>
      <dgm:spPr/>
    </dgm:pt>
    <dgm:pt modelId="{CAF603A1-FDB1-436C-B60D-7AEEDEA01643}" type="pres">
      <dgm:prSet presAssocID="{DCDFEFBA-56DC-4122-97FB-48719AAAAA15}" presName="connectorText" presStyleLbl="sibTrans2D1" presStyleIdx="0" presStyleCnt="2"/>
      <dgm:spPr/>
    </dgm:pt>
    <dgm:pt modelId="{569D2C27-8B59-4A31-AC14-D521FC3E0E4E}" type="pres">
      <dgm:prSet presAssocID="{A549224B-5247-4771-B690-2A58E682AF97}" presName="node" presStyleLbl="node1" presStyleIdx="1" presStyleCnt="3">
        <dgm:presLayoutVars>
          <dgm:bulletEnabled val="1"/>
        </dgm:presLayoutVars>
      </dgm:prSet>
      <dgm:spPr/>
    </dgm:pt>
    <dgm:pt modelId="{B4EB0C10-4889-44D3-9640-D56927EBF155}" type="pres">
      <dgm:prSet presAssocID="{6DD7ECBC-B3C0-423F-A505-96431834148B}" presName="sibTrans" presStyleLbl="sibTrans2D1" presStyleIdx="1" presStyleCnt="2"/>
      <dgm:spPr/>
    </dgm:pt>
    <dgm:pt modelId="{EEECFC1B-B1CD-4707-AB95-D88F7432F67E}" type="pres">
      <dgm:prSet presAssocID="{6DD7ECBC-B3C0-423F-A505-96431834148B}" presName="connectorText" presStyleLbl="sibTrans2D1" presStyleIdx="1" presStyleCnt="2"/>
      <dgm:spPr/>
    </dgm:pt>
    <dgm:pt modelId="{144A26C0-54D2-4443-85AA-DEBB0E0C8A56}" type="pres">
      <dgm:prSet presAssocID="{F91DFD7B-7E94-47CE-A866-336A17C9BC06}" presName="node" presStyleLbl="node1" presStyleIdx="2" presStyleCnt="3">
        <dgm:presLayoutVars>
          <dgm:bulletEnabled val="1"/>
        </dgm:presLayoutVars>
      </dgm:prSet>
      <dgm:spPr/>
    </dgm:pt>
  </dgm:ptLst>
  <dgm:cxnLst>
    <dgm:cxn modelId="{11BC8823-6368-4213-8202-BDA7204B6AFA}" srcId="{0FE6B4F4-6D5B-44BB-800C-6A517D48DFF2}" destId="{A549224B-5247-4771-B690-2A58E682AF97}" srcOrd="1" destOrd="0" parTransId="{B710BDA9-5C34-4323-969E-478CE4D9FF85}" sibTransId="{6DD7ECBC-B3C0-423F-A505-96431834148B}"/>
    <dgm:cxn modelId="{8E783832-9EC8-4991-986A-609A4DA66CFA}" type="presOf" srcId="{0FE6B4F4-6D5B-44BB-800C-6A517D48DFF2}" destId="{8B603377-451A-4791-8498-E630B528C73D}" srcOrd="0" destOrd="0" presId="urn:microsoft.com/office/officeart/2005/8/layout/process1"/>
    <dgm:cxn modelId="{3BBFCB3D-404D-4540-A4AD-115D595E7211}" type="presOf" srcId="{DCDFEFBA-56DC-4122-97FB-48719AAAAA15}" destId="{CAF603A1-FDB1-436C-B60D-7AEEDEA01643}" srcOrd="1" destOrd="0" presId="urn:microsoft.com/office/officeart/2005/8/layout/process1"/>
    <dgm:cxn modelId="{DD96D93E-BDE9-48A3-8E7F-AB4AEB204008}" type="presOf" srcId="{F91DFD7B-7E94-47CE-A866-336A17C9BC06}" destId="{144A26C0-54D2-4443-85AA-DEBB0E0C8A56}" srcOrd="0" destOrd="0" presId="urn:microsoft.com/office/officeart/2005/8/layout/process1"/>
    <dgm:cxn modelId="{42590E68-F2E0-4E64-8958-BB99F4C6E5F3}" srcId="{0FE6B4F4-6D5B-44BB-800C-6A517D48DFF2}" destId="{611C42A4-C518-42CF-B285-124C1A30B594}" srcOrd="0" destOrd="0" parTransId="{B5507B11-1558-4B84-BD4B-C735AC0D99F3}" sibTransId="{DCDFEFBA-56DC-4122-97FB-48719AAAAA15}"/>
    <dgm:cxn modelId="{C0936355-5C38-47EE-B0BA-34E96EDA8600}" type="presOf" srcId="{6DD7ECBC-B3C0-423F-A505-96431834148B}" destId="{B4EB0C10-4889-44D3-9640-D56927EBF155}" srcOrd="0" destOrd="0" presId="urn:microsoft.com/office/officeart/2005/8/layout/process1"/>
    <dgm:cxn modelId="{D0139D78-8571-4CB7-B347-5CF0F5A1027E}" type="presOf" srcId="{6DD7ECBC-B3C0-423F-A505-96431834148B}" destId="{EEECFC1B-B1CD-4707-AB95-D88F7432F67E}" srcOrd="1" destOrd="0" presId="urn:microsoft.com/office/officeart/2005/8/layout/process1"/>
    <dgm:cxn modelId="{5EC75886-8390-463C-A82C-B6D00460EAB2}" type="presOf" srcId="{611C42A4-C518-42CF-B285-124C1A30B594}" destId="{88E05F9F-F466-43DB-892F-7076612E5183}" srcOrd="0" destOrd="0" presId="urn:microsoft.com/office/officeart/2005/8/layout/process1"/>
    <dgm:cxn modelId="{064FB098-D616-4EFB-8724-33896BF52CB1}" srcId="{0FE6B4F4-6D5B-44BB-800C-6A517D48DFF2}" destId="{F91DFD7B-7E94-47CE-A866-336A17C9BC06}" srcOrd="2" destOrd="0" parTransId="{2E423BAF-EFB3-4709-9E5C-11A6B8D6E622}" sibTransId="{B2168A99-F3D6-4047-B556-0E4DB7AAA367}"/>
    <dgm:cxn modelId="{D21FA5E5-9D31-4390-9BB4-E6E3F19E3205}" type="presOf" srcId="{A549224B-5247-4771-B690-2A58E682AF97}" destId="{569D2C27-8B59-4A31-AC14-D521FC3E0E4E}" srcOrd="0" destOrd="0" presId="urn:microsoft.com/office/officeart/2005/8/layout/process1"/>
    <dgm:cxn modelId="{C72195FD-5BC8-450F-BDD0-48138CBAF823}" type="presOf" srcId="{DCDFEFBA-56DC-4122-97FB-48719AAAAA15}" destId="{A261EF03-01B3-45A4-A9B8-4646D00773BD}" srcOrd="0" destOrd="0" presId="urn:microsoft.com/office/officeart/2005/8/layout/process1"/>
    <dgm:cxn modelId="{394FEBE7-967A-4924-ADC9-8E08F2871718}" type="presParOf" srcId="{8B603377-451A-4791-8498-E630B528C73D}" destId="{88E05F9F-F466-43DB-892F-7076612E5183}" srcOrd="0" destOrd="0" presId="urn:microsoft.com/office/officeart/2005/8/layout/process1"/>
    <dgm:cxn modelId="{5F1CF24C-C4B2-4CAF-90F9-586325CFCFED}" type="presParOf" srcId="{8B603377-451A-4791-8498-E630B528C73D}" destId="{A261EF03-01B3-45A4-A9B8-4646D00773BD}" srcOrd="1" destOrd="0" presId="urn:microsoft.com/office/officeart/2005/8/layout/process1"/>
    <dgm:cxn modelId="{AA70907F-B619-47D0-B2B2-30AA1E39FC02}" type="presParOf" srcId="{A261EF03-01B3-45A4-A9B8-4646D00773BD}" destId="{CAF603A1-FDB1-436C-B60D-7AEEDEA01643}" srcOrd="0" destOrd="0" presId="urn:microsoft.com/office/officeart/2005/8/layout/process1"/>
    <dgm:cxn modelId="{A7F86ED9-CB0D-4999-8A15-B303472F907A}" type="presParOf" srcId="{8B603377-451A-4791-8498-E630B528C73D}" destId="{569D2C27-8B59-4A31-AC14-D521FC3E0E4E}" srcOrd="2" destOrd="0" presId="urn:microsoft.com/office/officeart/2005/8/layout/process1"/>
    <dgm:cxn modelId="{06686122-E24F-4AE4-9F65-DC7E5AE6B4C9}" type="presParOf" srcId="{8B603377-451A-4791-8498-E630B528C73D}" destId="{B4EB0C10-4889-44D3-9640-D56927EBF155}" srcOrd="3" destOrd="0" presId="urn:microsoft.com/office/officeart/2005/8/layout/process1"/>
    <dgm:cxn modelId="{6B3DF023-CEDB-4F78-A70C-7E45F4C5FE2B}" type="presParOf" srcId="{B4EB0C10-4889-44D3-9640-D56927EBF155}" destId="{EEECFC1B-B1CD-4707-AB95-D88F7432F67E}" srcOrd="0" destOrd="0" presId="urn:microsoft.com/office/officeart/2005/8/layout/process1"/>
    <dgm:cxn modelId="{7ED3481A-8CF7-461B-8641-46D9E6047D97}" type="presParOf" srcId="{8B603377-451A-4791-8498-E630B528C73D}" destId="{144A26C0-54D2-4443-85AA-DEBB0E0C8A5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D497-753F-4197-A8A8-F76515735542}">
      <dsp:nvSpPr>
        <dsp:cNvPr id="0" name=""/>
        <dsp:cNvSpPr/>
      </dsp:nvSpPr>
      <dsp:spPr>
        <a:xfrm>
          <a:off x="5953" y="897265"/>
          <a:ext cx="1845468" cy="178203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2400" kern="1200" dirty="0">
              <a:latin typeface="Arial" panose="020B0604020202020204" pitchFamily="34" charset="0"/>
              <a:cs typeface="Arial" panose="020B0604020202020204" pitchFamily="34" charset="0"/>
            </a:rPr>
            <a:t>Initial control sequence </a:t>
          </a:r>
          <a14:m xmlns:a14="http://schemas.microsoft.com/office/drawing/2010/main">
            <m:oMath xmlns:m="http://schemas.openxmlformats.org/officeDocument/2006/math">
              <m:r>
                <a:rPr lang="en-US" altLang="zh-CN" sz="2400" b="0" i="1" kern="1200" smtClean="0">
                  <a:latin typeface="Cambria Math" panose="02040503050406030204" pitchFamily="18" charset="0"/>
                  <a:cs typeface="Arial" panose="020B0604020202020204" pitchFamily="34" charset="0"/>
                </a:rPr>
                <m:t>𝑢</m:t>
              </m:r>
            </m:oMath>
          </a14:m>
          <a:r>
            <a:rPr lang="en-US" altLang="zh-CN" sz="2400" kern="1200" dirty="0">
              <a:latin typeface="Arial" panose="020B0604020202020204" pitchFamily="34" charset="0"/>
              <a:cs typeface="Arial" panose="020B0604020202020204" pitchFamily="34" charset="0"/>
            </a:rPr>
            <a:t> </a:t>
          </a:r>
          <a:endParaRPr lang="zh-CN" altLang="en-US" sz="2400" kern="1200" dirty="0"/>
        </a:p>
      </dsp:txBody>
      <dsp:txXfrm>
        <a:off x="58147" y="949459"/>
        <a:ext cx="1741080" cy="1677642"/>
      </dsp:txXfrm>
    </dsp:sp>
    <dsp:sp modelId="{193A423E-3D69-4D6A-BCCE-38E1443A8522}">
      <dsp:nvSpPr>
        <dsp:cNvPr id="0" name=""/>
        <dsp:cNvSpPr/>
      </dsp:nvSpPr>
      <dsp:spPr>
        <a:xfrm>
          <a:off x="2035968" y="1559442"/>
          <a:ext cx="391239" cy="4576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2035968" y="1650977"/>
        <a:ext cx="273867" cy="274606"/>
      </dsp:txXfrm>
    </dsp:sp>
    <dsp:sp modelId="{22B9195A-4D46-4DFE-B338-83556E139474}">
      <dsp:nvSpPr>
        <dsp:cNvPr id="0" name=""/>
        <dsp:cNvSpPr/>
      </dsp:nvSpPr>
      <dsp:spPr>
        <a:xfrm>
          <a:off x="2589609" y="897265"/>
          <a:ext cx="1845468" cy="178203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Arial" panose="020B0604020202020204" pitchFamily="34" charset="0"/>
              <a:cs typeface="Arial" panose="020B0604020202020204" pitchFamily="34" charset="0"/>
            </a:rPr>
            <a:t>Nominal cost </a:t>
          </a:r>
          <a14:m xmlns:a14="http://schemas.microsoft.com/office/drawing/2010/main">
            <m:oMath xmlns:m="http://schemas.openxmlformats.org/officeDocument/2006/math">
              <m:acc>
                <m:accPr>
                  <m:chr m:val="̅"/>
                  <m:ctrlPr>
                    <a:rPr lang="en-US" altLang="zh-CN" sz="2400" i="1" kern="1200" smtClean="0">
                      <a:latin typeface="Cambria Math" panose="02040503050406030204" pitchFamily="18" charset="0"/>
                    </a:rPr>
                  </m:ctrlPr>
                </m:accPr>
                <m:e>
                  <m:r>
                    <a:rPr lang="en-US" altLang="zh-CN" sz="2400" b="0" i="1" kern="1200" smtClean="0">
                      <a:latin typeface="Cambria Math" panose="02040503050406030204" pitchFamily="18" charset="0"/>
                    </a:rPr>
                    <m:t>𝐽</m:t>
                  </m:r>
                </m:e>
              </m:acc>
            </m:oMath>
          </a14:m>
          <a:endParaRPr lang="zh-CN" altLang="en-US" sz="2400" kern="1200" dirty="0">
            <a:latin typeface="Arial" panose="020B0604020202020204" pitchFamily="34" charset="0"/>
            <a:cs typeface="Arial" panose="020B0604020202020204" pitchFamily="34" charset="0"/>
          </a:endParaRPr>
        </a:p>
      </dsp:txBody>
      <dsp:txXfrm>
        <a:off x="2641803" y="949459"/>
        <a:ext cx="1741080" cy="1677642"/>
      </dsp:txXfrm>
    </dsp:sp>
    <dsp:sp modelId="{CC08CB25-A52C-4421-BFEB-9883324753CE}">
      <dsp:nvSpPr>
        <dsp:cNvPr id="0" name=""/>
        <dsp:cNvSpPr/>
      </dsp:nvSpPr>
      <dsp:spPr>
        <a:xfrm>
          <a:off x="4619625" y="1559442"/>
          <a:ext cx="391239" cy="4576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4619625" y="1650977"/>
        <a:ext cx="273867" cy="274606"/>
      </dsp:txXfrm>
    </dsp:sp>
    <dsp:sp modelId="{4C5BBCA3-4F17-4E95-A2EE-54530E770DF1}">
      <dsp:nvSpPr>
        <dsp:cNvPr id="0" name=""/>
        <dsp:cNvSpPr/>
      </dsp:nvSpPr>
      <dsp:spPr>
        <a:xfrm>
          <a:off x="5173265" y="897265"/>
          <a:ext cx="1845468" cy="178203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Arial" panose="020B0604020202020204" pitchFamily="34" charset="0"/>
              <a:cs typeface="Arial" panose="020B0604020202020204" pitchFamily="34" charset="0"/>
            </a:rPr>
            <a:t>Perturb </a:t>
          </a:r>
          <a14:m xmlns:a14="http://schemas.microsoft.com/office/drawing/2010/main">
            <m:oMath xmlns:m="http://schemas.openxmlformats.org/officeDocument/2006/math">
              <m:r>
                <a:rPr lang="en-US" altLang="zh-CN" sz="2400" b="0" i="1" kern="1200" smtClean="0">
                  <a:latin typeface="Cambria Math" panose="02040503050406030204" pitchFamily="18" charset="0"/>
                  <a:cs typeface="Arial" panose="020B0604020202020204" pitchFamily="34" charset="0"/>
                </a:rPr>
                <m:t>𝑢</m:t>
              </m:r>
            </m:oMath>
          </a14:m>
          <a:r>
            <a:rPr lang="zh-CN" altLang="en-US" sz="2400" kern="1200" dirty="0">
              <a:latin typeface="Arial" panose="020B0604020202020204" pitchFamily="34" charset="0"/>
              <a:cs typeface="Arial" panose="020B0604020202020204" pitchFamily="34" charset="0"/>
            </a:rPr>
            <a:t> </a:t>
          </a:r>
          <a:r>
            <a:rPr lang="en-US" altLang="zh-CN" sz="2400" kern="1200" dirty="0">
              <a:latin typeface="Arial" panose="020B0604020202020204" pitchFamily="34" charset="0"/>
              <a:cs typeface="Arial" panose="020B0604020202020204" pitchFamily="34" charset="0"/>
            </a:rPr>
            <a:t>and simulate rollouts</a:t>
          </a:r>
          <a:endParaRPr lang="zh-CN" altLang="en-US" sz="2400" kern="1200" dirty="0">
            <a:latin typeface="Arial" panose="020B0604020202020204" pitchFamily="34" charset="0"/>
            <a:cs typeface="Arial" panose="020B0604020202020204" pitchFamily="34" charset="0"/>
          </a:endParaRPr>
        </a:p>
      </dsp:txBody>
      <dsp:txXfrm>
        <a:off x="5225459" y="949459"/>
        <a:ext cx="1741080" cy="1677642"/>
      </dsp:txXfrm>
    </dsp:sp>
    <dsp:sp modelId="{092C78D5-7F0B-4915-9797-36AB273D3C29}">
      <dsp:nvSpPr>
        <dsp:cNvPr id="0" name=""/>
        <dsp:cNvSpPr/>
      </dsp:nvSpPr>
      <dsp:spPr>
        <a:xfrm>
          <a:off x="7203281" y="1559442"/>
          <a:ext cx="391239" cy="4576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7203281" y="1650977"/>
        <a:ext cx="273867" cy="274606"/>
      </dsp:txXfrm>
    </dsp:sp>
    <dsp:sp modelId="{FB2DF3C1-6836-496A-AB96-5627C6418EFF}">
      <dsp:nvSpPr>
        <dsp:cNvPr id="0" name=""/>
        <dsp:cNvSpPr/>
      </dsp:nvSpPr>
      <dsp:spPr>
        <a:xfrm>
          <a:off x="7756921" y="897265"/>
          <a:ext cx="1845468" cy="178203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2400" b="0" i="1" kern="1200" smtClean="0">
                    <a:latin typeface="Cambria Math" panose="02040503050406030204" pitchFamily="18" charset="0"/>
                  </a:rPr>
                  <m:t>𝑑𝐽</m:t>
                </m:r>
                <m:r>
                  <a:rPr lang="en-US" altLang="zh-CN" sz="2400" b="0" i="1" kern="1200" smtClean="0">
                    <a:latin typeface="Cambria Math" panose="02040503050406030204" pitchFamily="18" charset="0"/>
                  </a:rPr>
                  <m:t>= </m:t>
                </m:r>
                <m:f>
                  <m:fPr>
                    <m:ctrlPr>
                      <a:rPr lang="en-US" altLang="zh-CN" sz="2400" b="0" i="1" kern="1200" smtClean="0">
                        <a:latin typeface="Cambria Math" panose="02040503050406030204" pitchFamily="18" charset="0"/>
                      </a:rPr>
                    </m:ctrlPr>
                  </m:fPr>
                  <m:num>
                    <m:r>
                      <a:rPr lang="en-US" altLang="zh-CN" sz="2400" b="0" i="1" kern="1200" smtClean="0">
                        <a:latin typeface="Cambria Math" panose="02040503050406030204" pitchFamily="18" charset="0"/>
                      </a:rPr>
                      <m:t>𝑑</m:t>
                    </m:r>
                    <m:acc>
                      <m:accPr>
                        <m:chr m:val="̅"/>
                        <m:ctrlPr>
                          <a:rPr lang="en-US" altLang="zh-CN" sz="2400" b="0" i="1" kern="1200" smtClean="0">
                            <a:latin typeface="Cambria Math" panose="02040503050406030204" pitchFamily="18" charset="0"/>
                          </a:rPr>
                        </m:ctrlPr>
                      </m:accPr>
                      <m:e>
                        <m:r>
                          <a:rPr lang="en-US" altLang="zh-CN" sz="2400" b="0" i="1" kern="1200" smtClean="0">
                            <a:latin typeface="Cambria Math" panose="02040503050406030204" pitchFamily="18" charset="0"/>
                          </a:rPr>
                          <m:t>𝐽</m:t>
                        </m:r>
                      </m:e>
                    </m:acc>
                  </m:num>
                  <m:den>
                    <m:r>
                      <a:rPr lang="en-US" altLang="zh-CN" sz="2400" b="0" i="1" kern="1200" smtClean="0">
                        <a:latin typeface="Cambria Math" panose="02040503050406030204" pitchFamily="18" charset="0"/>
                      </a:rPr>
                      <m:t>𝑑𝑢</m:t>
                    </m:r>
                  </m:den>
                </m:f>
                <m:r>
                  <a:rPr lang="en-US" altLang="zh-CN" sz="2400" b="0" i="1" kern="1200" smtClean="0">
                    <a:latin typeface="Cambria Math" panose="02040503050406030204" pitchFamily="18" charset="0"/>
                  </a:rPr>
                  <m:t>𝑑𝑢</m:t>
                </m:r>
              </m:oMath>
            </m:oMathPara>
          </a14:m>
          <a:endParaRPr lang="zh-CN" altLang="en-US" sz="2400" kern="1200" dirty="0"/>
        </a:p>
      </dsp:txBody>
      <dsp:txXfrm>
        <a:off x="7809115" y="949459"/>
        <a:ext cx="1741080" cy="1677642"/>
      </dsp:txXfrm>
    </dsp:sp>
    <dsp:sp modelId="{7D5B2CAE-0C87-42E4-9DFB-2E86D882D3C4}">
      <dsp:nvSpPr>
        <dsp:cNvPr id="0" name=""/>
        <dsp:cNvSpPr/>
      </dsp:nvSpPr>
      <dsp:spPr>
        <a:xfrm>
          <a:off x="9786937" y="1559442"/>
          <a:ext cx="391239" cy="4576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9786937" y="1650977"/>
        <a:ext cx="273867" cy="274606"/>
      </dsp:txXfrm>
    </dsp:sp>
    <dsp:sp modelId="{1D2CB46B-7476-48A2-9650-6FDDAF26AEE3}">
      <dsp:nvSpPr>
        <dsp:cNvPr id="0" name=""/>
        <dsp:cNvSpPr/>
      </dsp:nvSpPr>
      <dsp:spPr>
        <a:xfrm>
          <a:off x="10340578" y="897265"/>
          <a:ext cx="1845468" cy="178203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Update </a:t>
          </a:r>
          <a14:m xmlns:a14="http://schemas.microsoft.com/office/drawing/2010/main">
            <m:oMath xmlns:m="http://schemas.openxmlformats.org/officeDocument/2006/math">
              <m:r>
                <a:rPr lang="en-US" altLang="zh-CN" sz="2400" b="0" i="1" kern="1200" smtClean="0">
                  <a:latin typeface="Cambria Math" panose="02040503050406030204" pitchFamily="18" charset="0"/>
                  <a:cs typeface="Arial" panose="020B0604020202020204" pitchFamily="34" charset="0"/>
                </a:rPr>
                <m:t>𝑢</m:t>
              </m:r>
            </m:oMath>
          </a14:m>
          <a:endParaRPr lang="zh-CN" altLang="en-US" sz="2400" kern="1200" dirty="0"/>
        </a:p>
      </dsp:txBody>
      <dsp:txXfrm>
        <a:off x="10392772" y="949459"/>
        <a:ext cx="1741080" cy="16776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05F9F-F466-43DB-892F-7076612E5183}">
      <dsp:nvSpPr>
        <dsp:cNvPr id="0" name=""/>
        <dsp:cNvSpPr/>
      </dsp:nvSpPr>
      <dsp:spPr>
        <a:xfrm>
          <a:off x="9100" y="474162"/>
          <a:ext cx="2719900" cy="163194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400" i="1" kern="1200" smtClean="0">
                        <a:latin typeface="Cambria Math" panose="02040503050406030204" pitchFamily="18" charset="0"/>
                      </a:rPr>
                    </m:ctrlPr>
                  </m:sSubPr>
                  <m:e>
                    <m:r>
                      <a:rPr lang="en-US" altLang="zh-CN" sz="2400" b="0" i="1" kern="1200" smtClean="0">
                        <a:latin typeface="Cambria Math" panose="02040503050406030204" pitchFamily="18" charset="0"/>
                      </a:rPr>
                      <m:t>𝑥</m:t>
                    </m:r>
                  </m:e>
                  <m:sub>
                    <m:r>
                      <a:rPr lang="en-US" altLang="zh-CN" sz="2400" b="0" i="1" kern="1200" smtClean="0">
                        <a:latin typeface="Cambria Math" panose="02040503050406030204" pitchFamily="18" charset="0"/>
                      </a:rPr>
                      <m:t>𝑡</m:t>
                    </m:r>
                  </m:sub>
                </m:sSub>
                <m:r>
                  <a:rPr lang="en-US" altLang="zh-CN" sz="2400" b="0" i="1" kern="1200" smtClean="0">
                    <a:latin typeface="Cambria Math" panose="02040503050406030204" pitchFamily="18" charset="0"/>
                  </a:rPr>
                  <m:t>= </m:t>
                </m:r>
                <m:sSubSup>
                  <m:sSubSupPr>
                    <m:ctrlPr>
                      <a:rPr lang="en-US" altLang="zh-CN" sz="2400" b="0" i="1" kern="1200" smtClean="0">
                        <a:latin typeface="Cambria Math" panose="02040503050406030204" pitchFamily="18" charset="0"/>
                      </a:rPr>
                    </m:ctrlPr>
                  </m:sSubSupPr>
                  <m:e>
                    <m:r>
                      <a:rPr lang="en-US" altLang="zh-CN" sz="2400" b="0" i="1" kern="1200" smtClean="0">
                        <a:latin typeface="Cambria Math" panose="02040503050406030204" pitchFamily="18" charset="0"/>
                      </a:rPr>
                      <m:t>𝑥</m:t>
                    </m:r>
                  </m:e>
                  <m:sub>
                    <m:r>
                      <a:rPr lang="en-US" altLang="zh-CN" sz="2400" b="0" i="1" kern="1200" smtClean="0">
                        <a:latin typeface="Cambria Math" panose="02040503050406030204" pitchFamily="18" charset="0"/>
                      </a:rPr>
                      <m:t>𝑡</m:t>
                    </m:r>
                  </m:sub>
                  <m:sup>
                    <m:r>
                      <a:rPr lang="en-US" altLang="zh-CN" sz="2400" b="0" i="1" kern="1200" smtClean="0">
                        <a:latin typeface="Cambria Math" panose="02040503050406030204" pitchFamily="18" charset="0"/>
                      </a:rPr>
                      <m:t>∗</m:t>
                    </m:r>
                  </m:sup>
                </m:sSubSup>
                <m:r>
                  <a:rPr lang="en-US" altLang="zh-CN" sz="2400" b="0" i="1" kern="1200" smtClean="0">
                    <a:latin typeface="Cambria Math" panose="02040503050406030204" pitchFamily="18" charset="0"/>
                  </a:rPr>
                  <m:t>+</m:t>
                </m:r>
                <m:r>
                  <a:rPr lang="zh-CN" altLang="en-US" sz="2400" b="0" i="1" kern="1200" smtClean="0">
                    <a:latin typeface="Cambria Math" panose="02040503050406030204" pitchFamily="18" charset="0"/>
                  </a:rPr>
                  <m:t>𝛿</m:t>
                </m:r>
                <m:r>
                  <a:rPr lang="en-US" altLang="zh-CN" sz="2400" b="0" i="1" kern="1200" baseline="0" smtClean="0">
                    <a:latin typeface="Cambria Math" panose="02040503050406030204" pitchFamily="18" charset="0"/>
                  </a:rPr>
                  <m:t>𝑥</m:t>
                </m:r>
                <m:r>
                  <a:rPr lang="en-US" altLang="zh-CN" sz="2400" b="0" i="1" kern="1200" baseline="-25000" smtClean="0">
                    <a:latin typeface="Cambria Math" panose="02040503050406030204" pitchFamily="18" charset="0"/>
                  </a:rPr>
                  <m:t>𝑡</m:t>
                </m:r>
              </m:oMath>
            </m:oMathPara>
          </a14:m>
          <a:endParaRPr lang="en-US" altLang="zh-CN" sz="2400" kern="1200" baseline="-25000" dirty="0"/>
        </a:p>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400" i="1" kern="1200" smtClean="0">
                        <a:latin typeface="Cambria Math" panose="02040503050406030204" pitchFamily="18" charset="0"/>
                      </a:rPr>
                    </m:ctrlPr>
                  </m:sSubPr>
                  <m:e>
                    <m:r>
                      <a:rPr lang="en-US" altLang="zh-CN" sz="2400" b="0" i="1" kern="1200" smtClean="0">
                        <a:latin typeface="Cambria Math" panose="02040503050406030204" pitchFamily="18" charset="0"/>
                      </a:rPr>
                      <m:t>𝑢</m:t>
                    </m:r>
                  </m:e>
                  <m:sub>
                    <m:r>
                      <a:rPr lang="en-US" altLang="zh-CN" sz="2400" b="0" i="1" kern="1200" smtClean="0">
                        <a:latin typeface="Cambria Math" panose="02040503050406030204" pitchFamily="18" charset="0"/>
                      </a:rPr>
                      <m:t>𝑡</m:t>
                    </m:r>
                  </m:sub>
                </m:sSub>
                <m:r>
                  <a:rPr lang="en-US" altLang="zh-CN" sz="2400" b="0" i="1" kern="1200" smtClean="0">
                    <a:latin typeface="Cambria Math" panose="02040503050406030204" pitchFamily="18" charset="0"/>
                  </a:rPr>
                  <m:t>= </m:t>
                </m:r>
                <m:sSubSup>
                  <m:sSubSupPr>
                    <m:ctrlPr>
                      <a:rPr lang="en-US" altLang="zh-CN" sz="2400" b="0" i="1" kern="1200" smtClean="0">
                        <a:latin typeface="Cambria Math" panose="02040503050406030204" pitchFamily="18" charset="0"/>
                      </a:rPr>
                    </m:ctrlPr>
                  </m:sSubSupPr>
                  <m:e>
                    <m:r>
                      <a:rPr lang="en-US" altLang="zh-CN" sz="2400" b="0" i="1" kern="1200" smtClean="0">
                        <a:latin typeface="Cambria Math" panose="02040503050406030204" pitchFamily="18" charset="0"/>
                      </a:rPr>
                      <m:t>𝑢</m:t>
                    </m:r>
                  </m:e>
                  <m:sub>
                    <m:r>
                      <a:rPr lang="en-US" altLang="zh-CN" sz="2400" b="0" i="1" kern="1200" smtClean="0">
                        <a:latin typeface="Cambria Math" panose="02040503050406030204" pitchFamily="18" charset="0"/>
                      </a:rPr>
                      <m:t>𝑡</m:t>
                    </m:r>
                  </m:sub>
                  <m:sup>
                    <m:r>
                      <a:rPr lang="en-US" altLang="zh-CN" sz="2400" b="0" i="1" kern="1200" smtClean="0">
                        <a:latin typeface="Cambria Math" panose="02040503050406030204" pitchFamily="18" charset="0"/>
                      </a:rPr>
                      <m:t>∗</m:t>
                    </m:r>
                  </m:sup>
                </m:sSubSup>
                <m:r>
                  <a:rPr lang="en-US" altLang="zh-CN" sz="2400" b="0" i="1" kern="1200" smtClean="0">
                    <a:latin typeface="Cambria Math" panose="02040503050406030204" pitchFamily="18" charset="0"/>
                  </a:rPr>
                  <m:t>+</m:t>
                </m:r>
                <m:r>
                  <a:rPr lang="zh-CN" altLang="en-US" sz="2400" b="0" i="1" kern="1200" smtClean="0">
                    <a:latin typeface="Cambria Math" panose="02040503050406030204" pitchFamily="18" charset="0"/>
                  </a:rPr>
                  <m:t>𝛿</m:t>
                </m:r>
                <m:r>
                  <a:rPr lang="en-US" altLang="zh-CN" sz="2400" b="0" i="1" kern="1200" smtClean="0">
                    <a:latin typeface="Cambria Math" panose="02040503050406030204" pitchFamily="18" charset="0"/>
                  </a:rPr>
                  <m:t>𝑢</m:t>
                </m:r>
                <m:r>
                  <a:rPr lang="en-US" altLang="zh-CN" sz="2400" b="0" i="1" kern="1200" baseline="-25000" smtClean="0">
                    <a:latin typeface="Cambria Math" panose="02040503050406030204" pitchFamily="18" charset="0"/>
                  </a:rPr>
                  <m:t>𝑡</m:t>
                </m:r>
              </m:oMath>
            </m:oMathPara>
          </a14:m>
          <a:endParaRPr lang="zh-CN" altLang="en-US" sz="2400" kern="1200" baseline="-25000" dirty="0"/>
        </a:p>
      </dsp:txBody>
      <dsp:txXfrm>
        <a:off x="56898" y="521960"/>
        <a:ext cx="2624304" cy="1536344"/>
      </dsp:txXfrm>
    </dsp:sp>
    <dsp:sp modelId="{A261EF03-01B3-45A4-A9B8-4646D00773BD}">
      <dsp:nvSpPr>
        <dsp:cNvPr id="0" name=""/>
        <dsp:cNvSpPr/>
      </dsp:nvSpPr>
      <dsp:spPr>
        <a:xfrm>
          <a:off x="3000990" y="952864"/>
          <a:ext cx="576618" cy="674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000990" y="1087771"/>
        <a:ext cx="403633" cy="404721"/>
      </dsp:txXfrm>
    </dsp:sp>
    <dsp:sp modelId="{569D2C27-8B59-4A31-AC14-D521FC3E0E4E}">
      <dsp:nvSpPr>
        <dsp:cNvPr id="0" name=""/>
        <dsp:cNvSpPr/>
      </dsp:nvSpPr>
      <dsp:spPr>
        <a:xfrm>
          <a:off x="3816960" y="474162"/>
          <a:ext cx="2719900" cy="163194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Simulate one step to get </a:t>
          </a:r>
          <a14:m xmlns:a14="http://schemas.microsoft.com/office/drawing/2010/main">
            <m:oMath xmlns:m="http://schemas.openxmlformats.org/officeDocument/2006/math">
              <m:sSub>
                <m:sSubPr>
                  <m:ctrlPr>
                    <a:rPr lang="en-US" altLang="zh-CN" sz="2400" i="1" kern="1200" smtClean="0">
                      <a:latin typeface="Cambria Math" panose="02040503050406030204" pitchFamily="18" charset="0"/>
                    </a:rPr>
                  </m:ctrlPr>
                </m:sSubPr>
                <m:e>
                  <m:r>
                    <a:rPr lang="en-US" altLang="zh-CN" sz="2400" b="0" i="1" kern="1200" smtClean="0">
                      <a:latin typeface="Cambria Math" panose="02040503050406030204" pitchFamily="18" charset="0"/>
                    </a:rPr>
                    <m:t>𝑥</m:t>
                  </m:r>
                </m:e>
                <m:sub>
                  <m:r>
                    <a:rPr lang="en-US" altLang="zh-CN" sz="2400" b="0" i="1" kern="1200" smtClean="0">
                      <a:latin typeface="Cambria Math" panose="02040503050406030204" pitchFamily="18" charset="0"/>
                    </a:rPr>
                    <m:t>𝑡</m:t>
                  </m:r>
                  <m:r>
                    <a:rPr lang="en-US" altLang="zh-CN" sz="2400" b="0" i="1" kern="1200" smtClean="0">
                      <a:latin typeface="Cambria Math" panose="02040503050406030204" pitchFamily="18" charset="0"/>
                    </a:rPr>
                    <m:t>+1</m:t>
                  </m:r>
                </m:sub>
              </m:sSub>
            </m:oMath>
          </a14:m>
          <a:endParaRPr lang="zh-CN" altLang="en-US" sz="2400" kern="1200" dirty="0"/>
        </a:p>
      </dsp:txBody>
      <dsp:txXfrm>
        <a:off x="3864758" y="521960"/>
        <a:ext cx="2624304" cy="1536344"/>
      </dsp:txXfrm>
    </dsp:sp>
    <dsp:sp modelId="{B4EB0C10-4889-44D3-9640-D56927EBF155}">
      <dsp:nvSpPr>
        <dsp:cNvPr id="0" name=""/>
        <dsp:cNvSpPr/>
      </dsp:nvSpPr>
      <dsp:spPr>
        <a:xfrm>
          <a:off x="6808850" y="952864"/>
          <a:ext cx="576618" cy="6745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808850" y="1087771"/>
        <a:ext cx="403633" cy="404721"/>
      </dsp:txXfrm>
    </dsp:sp>
    <dsp:sp modelId="{144A26C0-54D2-4443-85AA-DEBB0E0C8A56}">
      <dsp:nvSpPr>
        <dsp:cNvPr id="0" name=""/>
        <dsp:cNvSpPr/>
      </dsp:nvSpPr>
      <dsp:spPr>
        <a:xfrm>
          <a:off x="7624820" y="474162"/>
          <a:ext cx="2719900" cy="163194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 xmlns:m="http://schemas.openxmlformats.org/officeDocument/2006/math">
              <m:r>
                <a:rPr lang="zh-CN" altLang="en-US" sz="2400" i="1" kern="1200" smtClean="0">
                  <a:latin typeface="Cambria Math" panose="02040503050406030204" pitchFamily="18" charset="0"/>
                </a:rPr>
                <m:t>𝛿</m:t>
              </m:r>
              <m:sSub>
                <m:sSubPr>
                  <m:ctrlPr>
                    <a:rPr lang="en-US" altLang="zh-CN" sz="2400" i="1" kern="1200" smtClean="0">
                      <a:latin typeface="Cambria Math" panose="02040503050406030204" pitchFamily="18" charset="0"/>
                    </a:rPr>
                  </m:ctrlPr>
                </m:sSubPr>
                <m:e>
                  <m:r>
                    <a:rPr lang="en-US" altLang="zh-CN" sz="2400" b="0" i="1" kern="1200" smtClean="0">
                      <a:latin typeface="Cambria Math" panose="02040503050406030204" pitchFamily="18" charset="0"/>
                    </a:rPr>
                    <m:t>𝑥</m:t>
                  </m:r>
                </m:e>
                <m:sub>
                  <m:r>
                    <a:rPr lang="en-US" altLang="zh-CN" sz="2400" b="0" i="1" kern="1200" smtClean="0">
                      <a:latin typeface="Cambria Math" panose="02040503050406030204" pitchFamily="18" charset="0"/>
                    </a:rPr>
                    <m:t>𝑡</m:t>
                  </m:r>
                  <m:r>
                    <a:rPr lang="en-US" altLang="zh-CN" sz="2400" b="0" i="1" kern="1200" smtClean="0">
                      <a:latin typeface="Cambria Math" panose="02040503050406030204" pitchFamily="18" charset="0"/>
                    </a:rPr>
                    <m:t>+1</m:t>
                  </m:r>
                </m:sub>
              </m:sSub>
              <m:r>
                <a:rPr lang="en-US" altLang="zh-CN" sz="2400" b="0" i="1" kern="1200" smtClean="0">
                  <a:latin typeface="Cambria Math" panose="02040503050406030204" pitchFamily="18" charset="0"/>
                </a:rPr>
                <m:t>=</m:t>
              </m:r>
              <m:sSub>
                <m:sSubPr>
                  <m:ctrlPr>
                    <a:rPr lang="en-US" altLang="zh-CN" sz="2400" i="1" kern="1200" smtClean="0">
                      <a:latin typeface="Cambria Math" panose="02040503050406030204" pitchFamily="18" charset="0"/>
                    </a:rPr>
                  </m:ctrlPr>
                </m:sSubPr>
                <m:e>
                  <m:r>
                    <a:rPr lang="en-US" altLang="zh-CN" sz="2400" b="0" i="1" kern="1200" smtClean="0">
                      <a:latin typeface="Cambria Math" panose="02040503050406030204" pitchFamily="18" charset="0"/>
                    </a:rPr>
                    <m:t>𝑥</m:t>
                  </m:r>
                </m:e>
                <m:sub>
                  <m:r>
                    <a:rPr lang="en-US" altLang="zh-CN" sz="2400" b="0" i="1" kern="1200" smtClean="0">
                      <a:latin typeface="Cambria Math" panose="02040503050406030204" pitchFamily="18" charset="0"/>
                    </a:rPr>
                    <m:t>𝑡</m:t>
                  </m:r>
                  <m:r>
                    <a:rPr lang="en-US" altLang="zh-CN" sz="2400" b="0" i="1" kern="1200" smtClean="0">
                      <a:latin typeface="Cambria Math" panose="02040503050406030204" pitchFamily="18" charset="0"/>
                    </a:rPr>
                    <m:t>+1</m:t>
                  </m:r>
                </m:sub>
              </m:sSub>
            </m:oMath>
          </a14:m>
          <a:r>
            <a:rPr lang="en-US" altLang="zh-CN" sz="2400" kern="1200" dirty="0"/>
            <a:t>-</a:t>
          </a:r>
          <a14:m xmlns:a14="http://schemas.microsoft.com/office/drawing/2010/main">
            <m:oMath xmlns:m="http://schemas.openxmlformats.org/officeDocument/2006/math">
              <m:sSubSup>
                <m:sSubSupPr>
                  <m:ctrlPr>
                    <a:rPr lang="en-US" altLang="zh-CN" sz="2400" i="1" kern="1200" dirty="0" smtClean="0">
                      <a:latin typeface="Cambria Math" panose="02040503050406030204" pitchFamily="18" charset="0"/>
                    </a:rPr>
                  </m:ctrlPr>
                </m:sSubSupPr>
                <m:e>
                  <m:r>
                    <a:rPr lang="en-US" altLang="zh-CN" sz="2400" b="0" i="1" kern="1200" dirty="0" smtClean="0">
                      <a:latin typeface="Cambria Math" panose="02040503050406030204" pitchFamily="18" charset="0"/>
                    </a:rPr>
                    <m:t>𝑥</m:t>
                  </m:r>
                </m:e>
                <m:sub>
                  <m:r>
                    <a:rPr lang="en-US" altLang="zh-CN" sz="2400" b="0" i="1" kern="1200" dirty="0" smtClean="0">
                      <a:latin typeface="Cambria Math" panose="02040503050406030204" pitchFamily="18" charset="0"/>
                    </a:rPr>
                    <m:t>𝑡</m:t>
                  </m:r>
                  <m:r>
                    <a:rPr lang="en-US" altLang="zh-CN" sz="2400" b="0" i="1" kern="1200" dirty="0" smtClean="0">
                      <a:latin typeface="Cambria Math" panose="02040503050406030204" pitchFamily="18" charset="0"/>
                    </a:rPr>
                    <m:t>+1</m:t>
                  </m:r>
                </m:sub>
                <m:sup>
                  <m:r>
                    <a:rPr lang="en-US" altLang="zh-CN" sz="2400" b="0" i="1" kern="1200" dirty="0" smtClean="0">
                      <a:latin typeface="Cambria Math" panose="02040503050406030204" pitchFamily="18" charset="0"/>
                    </a:rPr>
                    <m:t>∗</m:t>
                  </m:r>
                </m:sup>
              </m:sSubSup>
            </m:oMath>
          </a14:m>
          <a:endParaRPr lang="zh-CN" altLang="en-US" sz="2400" kern="1200" dirty="0"/>
        </a:p>
      </dsp:txBody>
      <dsp:txXfrm>
        <a:off x="7672618" y="521960"/>
        <a:ext cx="2624304" cy="15363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45329-2EAA-40A6-8340-65C9C266EF8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C5EAEF1-F72D-441B-B6F7-BDE007CD85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779486-7BD6-46E8-B0EA-5A0627743199}"/>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5" name="页脚占位符 4">
            <a:extLst>
              <a:ext uri="{FF2B5EF4-FFF2-40B4-BE49-F238E27FC236}">
                <a16:creationId xmlns:a16="http://schemas.microsoft.com/office/drawing/2014/main" id="{1055259F-B4AC-4EC3-977E-7E199B1C31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4484A8-189D-4B49-8339-6E376D359F8D}"/>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2429832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B7763-49B1-4403-99B8-39E9D80C90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932209-6457-4932-BEF1-A48565C96CE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32C44B-D26C-449A-88CF-54BCDCA47276}"/>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5" name="页脚占位符 4">
            <a:extLst>
              <a:ext uri="{FF2B5EF4-FFF2-40B4-BE49-F238E27FC236}">
                <a16:creationId xmlns:a16="http://schemas.microsoft.com/office/drawing/2014/main" id="{90478F07-2EEE-4B4B-836A-DC58498696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2EC206-0866-4CE7-97D6-3342FA886F97}"/>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335313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B79079-9BCA-4DCA-8DE9-A5AB8AA11A8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0C6436-AF8E-4D55-A497-FAB3F99CF6C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2EB67F-8066-40AD-B4BB-917BF816E04A}"/>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5" name="页脚占位符 4">
            <a:extLst>
              <a:ext uri="{FF2B5EF4-FFF2-40B4-BE49-F238E27FC236}">
                <a16:creationId xmlns:a16="http://schemas.microsoft.com/office/drawing/2014/main" id="{331E8B98-57F3-445D-BD8F-F819B04B03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740538-8C9D-4FDE-A28A-08EB0D5765EF}"/>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1922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BC9BD0-A526-493E-A2DF-6E4EBB0B0A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BFC7C9-E19C-44E2-8CE7-94B396D0174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392F0E-037F-42D5-9245-4D2CA969D651}"/>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5" name="页脚占位符 4">
            <a:extLst>
              <a:ext uri="{FF2B5EF4-FFF2-40B4-BE49-F238E27FC236}">
                <a16:creationId xmlns:a16="http://schemas.microsoft.com/office/drawing/2014/main" id="{80D8BD4E-5F9E-48D5-A3FA-909C843AA2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C62AFC-59FE-47BB-8D3B-33603ECEF2A4}"/>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3556752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D631D-6272-4A31-922C-626CC009A76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2C6481-73F5-453D-A49E-3C096D4A8A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4303552-99CF-4DB5-A684-6D8FCD1D8789}"/>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5" name="页脚占位符 4">
            <a:extLst>
              <a:ext uri="{FF2B5EF4-FFF2-40B4-BE49-F238E27FC236}">
                <a16:creationId xmlns:a16="http://schemas.microsoft.com/office/drawing/2014/main" id="{1E9DF905-AC2C-4889-A7BB-BD6B0663C1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076A5F-9794-4477-97A4-10C0BAED0B58}"/>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388670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B7D54-3D65-47AD-8EF3-E15F695C8D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F1A4C2-A811-4F6C-8E97-69C1AAABB8C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609F45-FC07-4D02-9B54-B44E9050DB1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5916BB-3C93-476D-8F5B-ADBA13AD9359}"/>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6" name="页脚占位符 5">
            <a:extLst>
              <a:ext uri="{FF2B5EF4-FFF2-40B4-BE49-F238E27FC236}">
                <a16:creationId xmlns:a16="http://schemas.microsoft.com/office/drawing/2014/main" id="{17A3C742-E7AB-4C81-A8E1-8990B2449E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ABD281-131F-4399-AC03-7522AFF150AB}"/>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2117122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2193D-8E40-4D90-A51B-0A2A0D4F044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509FA46-152D-4F41-8341-7DB1EC8278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1FD78B5-1DA2-48E0-B625-1E1E8C5E4A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28E9884-6879-4FC5-9188-94304A2B05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4D91F6-F1DE-4DC5-B7F8-73F960F5FC0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C927A91-0001-4177-9CEA-539F393CF763}"/>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8" name="页脚占位符 7">
            <a:extLst>
              <a:ext uri="{FF2B5EF4-FFF2-40B4-BE49-F238E27FC236}">
                <a16:creationId xmlns:a16="http://schemas.microsoft.com/office/drawing/2014/main" id="{3F900AE3-94AB-47D5-AB63-5B336270AA5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E1B91A2-15E4-4ED9-9D16-C378FAB4DCAB}"/>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34237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E51C0-C025-4432-9ED6-3ACB4C512A5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78A0A52-8AB0-40A3-BB56-C5028A1A186D}"/>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4" name="页脚占位符 3">
            <a:extLst>
              <a:ext uri="{FF2B5EF4-FFF2-40B4-BE49-F238E27FC236}">
                <a16:creationId xmlns:a16="http://schemas.microsoft.com/office/drawing/2014/main" id="{86A091F5-AD2F-46C4-93EC-840E7736E55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B8EAE45-C434-4B2B-BC0D-CE3FB9F8992F}"/>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404854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781404-C6C0-4898-B36E-94D9BEE750F3}"/>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3" name="页脚占位符 2">
            <a:extLst>
              <a:ext uri="{FF2B5EF4-FFF2-40B4-BE49-F238E27FC236}">
                <a16:creationId xmlns:a16="http://schemas.microsoft.com/office/drawing/2014/main" id="{5B9A2FE1-D565-4152-80D1-53C2412BFA6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0F58132-1FD0-4E2E-A95E-CE5487E76C74}"/>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249673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D6C63-D07B-49B6-82A7-A4C1FA39A13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AFCDAC2-FC2C-408C-8854-4F874D5F04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1D8C5B9-DFBB-4258-A349-4E5A7B666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28969E9-D4F1-4206-B963-7F9F5351294A}"/>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6" name="页脚占位符 5">
            <a:extLst>
              <a:ext uri="{FF2B5EF4-FFF2-40B4-BE49-F238E27FC236}">
                <a16:creationId xmlns:a16="http://schemas.microsoft.com/office/drawing/2014/main" id="{8878A58F-D874-4B0D-A85D-16CA1E0006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2AB4BE-BF98-4EBC-B9E3-CC33599F0274}"/>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2158468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FF3CE-F7C2-4C6A-B35F-E201C728D4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4CD2A6E-ADFF-4721-9A14-3AB9F8D00A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28464E-4D0E-4421-A62C-458783A5E1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D444A0-2F69-4031-80D5-D87AEBBF3E65}"/>
              </a:ext>
            </a:extLst>
          </p:cNvPr>
          <p:cNvSpPr>
            <a:spLocks noGrp="1"/>
          </p:cNvSpPr>
          <p:nvPr>
            <p:ph type="dt" sz="half" idx="10"/>
          </p:nvPr>
        </p:nvSpPr>
        <p:spPr/>
        <p:txBody>
          <a:bodyPr/>
          <a:lstStyle/>
          <a:p>
            <a:fld id="{F289988B-6F18-4405-B690-0AED8AB44355}" type="datetimeFigureOut">
              <a:rPr lang="zh-CN" altLang="en-US" smtClean="0"/>
              <a:t>2019/10/3</a:t>
            </a:fld>
            <a:endParaRPr lang="zh-CN" altLang="en-US"/>
          </a:p>
        </p:txBody>
      </p:sp>
      <p:sp>
        <p:nvSpPr>
          <p:cNvPr id="6" name="页脚占位符 5">
            <a:extLst>
              <a:ext uri="{FF2B5EF4-FFF2-40B4-BE49-F238E27FC236}">
                <a16:creationId xmlns:a16="http://schemas.microsoft.com/office/drawing/2014/main" id="{52027019-CF08-4DC5-8AF5-8A51F4908F5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53F684-40FE-4CFA-8461-0CB6D94E9F4C}"/>
              </a:ext>
            </a:extLst>
          </p:cNvPr>
          <p:cNvSpPr>
            <a:spLocks noGrp="1"/>
          </p:cNvSpPr>
          <p:nvPr>
            <p:ph type="sldNum" sz="quarter" idx="12"/>
          </p:nvPr>
        </p:nvSpPr>
        <p:spPr/>
        <p:txBody>
          <a:body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6134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5767494-1C96-48F7-963F-4A743075BA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F7A242C-63ED-4431-A038-459223139E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BA2924-DA29-4C53-A523-BEDFC9C095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9988B-6F18-4405-B690-0AED8AB44355}" type="datetimeFigureOut">
              <a:rPr lang="zh-CN" altLang="en-US" smtClean="0"/>
              <a:t>2019/10/3</a:t>
            </a:fld>
            <a:endParaRPr lang="zh-CN" altLang="en-US"/>
          </a:p>
        </p:txBody>
      </p:sp>
      <p:sp>
        <p:nvSpPr>
          <p:cNvPr id="5" name="页脚占位符 4">
            <a:extLst>
              <a:ext uri="{FF2B5EF4-FFF2-40B4-BE49-F238E27FC236}">
                <a16:creationId xmlns:a16="http://schemas.microsoft.com/office/drawing/2014/main" id="{3A3FCE87-1428-4991-A1F4-DB98EB6211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C9CE525-6643-40E0-9645-4FDCAF0ACC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951DB-5627-49C0-A432-F5FB589B8DC7}" type="slidenum">
              <a:rPr lang="zh-CN" altLang="en-US" smtClean="0"/>
              <a:t>‹#›</a:t>
            </a:fld>
            <a:endParaRPr lang="zh-CN" altLang="en-US"/>
          </a:p>
        </p:txBody>
      </p:sp>
    </p:spTree>
    <p:extLst>
      <p:ext uri="{BB962C8B-B14F-4D97-AF65-F5344CB8AC3E}">
        <p14:creationId xmlns:p14="http://schemas.microsoft.com/office/powerpoint/2010/main" val="522495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2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28.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7.png"/><Relationship Id="rId5" Type="http://schemas.openxmlformats.org/officeDocument/2006/relationships/slideLayout" Target="../slideLayouts/slideLayout2.xml"/><Relationship Id="rId4" Type="http://schemas.openxmlformats.org/officeDocument/2006/relationships/video" Target="../media/media7.mp4"/></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hyperlink" Target="https://muse.union.edu/crochetlab/author/khazan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wevolver.com/wevolver.staff/tensegrity.soft.modular.robot/master/blob/Overview.wevolver"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12"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diagramColors" Target="../diagrams/colors2.xml"/><Relationship Id="rId12" Type="http://schemas.openxmlformats.org/officeDocument/2006/relationships/diagramColors" Target="../diagrams/colors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diagramLayout" Target="../diagrams/layout2.xml"/><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
            <a:extLst>
              <a:ext uri="{FF2B5EF4-FFF2-40B4-BE49-F238E27FC236}">
                <a16:creationId xmlns:a16="http://schemas.microsoft.com/office/drawing/2014/main" id="{DF3542E1-E573-459F-92C0-11AB098FF76D}"/>
              </a:ext>
            </a:extLst>
          </p:cNvPr>
          <p:cNvSpPr/>
          <p:nvPr/>
        </p:nvSpPr>
        <p:spPr>
          <a:xfrm>
            <a:off x="565746" y="26993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badi" panose="020B0604020104020204" pitchFamily="34" charset="0"/>
              </a:rPr>
              <a:t>Presentation Outline</a:t>
            </a:r>
            <a:endParaRPr lang="zh-CN" altLang="en-US" sz="3200" dirty="0">
              <a:latin typeface="Abadi" panose="020B0604020104020204" pitchFamily="34" charset="0"/>
            </a:endParaRPr>
          </a:p>
        </p:txBody>
      </p:sp>
      <p:sp>
        <p:nvSpPr>
          <p:cNvPr id="11" name="文本框 10">
            <a:extLst>
              <a:ext uri="{FF2B5EF4-FFF2-40B4-BE49-F238E27FC236}">
                <a16:creationId xmlns:a16="http://schemas.microsoft.com/office/drawing/2014/main" id="{ABB2254E-18B4-40F6-BB53-16742C02767A}"/>
              </a:ext>
            </a:extLst>
          </p:cNvPr>
          <p:cNvSpPr txBox="1"/>
          <p:nvPr/>
        </p:nvSpPr>
        <p:spPr>
          <a:xfrm>
            <a:off x="824826" y="2416845"/>
            <a:ext cx="10515600" cy="3166824"/>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marL="342900" indent="-342900">
              <a:buFont typeface="Arial" panose="020B0604020202020204" pitchFamily="34" charset="0"/>
              <a:buChar char="•"/>
            </a:pPr>
            <a:r>
              <a:rPr lang="en-US" altLang="zh-CN" sz="3600" dirty="0">
                <a:latin typeface="Arial" panose="020B0604020202020204" pitchFamily="34" charset="0"/>
                <a:cs typeface="Arial" panose="020B0604020202020204" pitchFamily="34" charset="0"/>
              </a:rPr>
              <a:t>D2C algorithm</a:t>
            </a:r>
          </a:p>
          <a:p>
            <a:endParaRPr lang="en-US" altLang="zh-CN" sz="3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3600" dirty="0">
                <a:latin typeface="Arial" panose="020B0604020202020204" pitchFamily="34" charset="0"/>
                <a:cs typeface="Arial" panose="020B0604020202020204" pitchFamily="34" charset="0"/>
              </a:rPr>
              <a:t>Results shown in the paper</a:t>
            </a:r>
          </a:p>
          <a:p>
            <a:pPr marL="342900" indent="-342900">
              <a:buFont typeface="Arial" panose="020B0604020202020204" pitchFamily="34" charset="0"/>
              <a:buChar char="•"/>
            </a:pPr>
            <a:endParaRPr lang="en-US" altLang="zh-CN" sz="3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3600" dirty="0">
                <a:latin typeface="Arial" panose="020B0604020202020204" pitchFamily="34" charset="0"/>
                <a:cs typeface="Arial" panose="020B0604020202020204" pitchFamily="34" charset="0"/>
              </a:rPr>
              <a:t>Tensegrity robots examples</a:t>
            </a: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813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9">
            <a:extLst>
              <a:ext uri="{FF2B5EF4-FFF2-40B4-BE49-F238E27FC236}">
                <a16:creationId xmlns:a16="http://schemas.microsoft.com/office/drawing/2014/main" id="{88855EA3-6D87-40C9-8B67-BCED67167B32}"/>
              </a:ext>
            </a:extLst>
          </p:cNvPr>
          <p:cNvSpPr/>
          <p:nvPr/>
        </p:nvSpPr>
        <p:spPr>
          <a:xfrm>
            <a:off x="579120" y="53113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Arm</a:t>
            </a:r>
            <a:endParaRPr lang="zh-CN" altLang="en-US" sz="3200" dirty="0">
              <a:latin typeface="Abadi" panose="020B0604020104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 y="1667440"/>
            <a:ext cx="6010122" cy="5190560"/>
          </a:xfrm>
          <a:prstGeom prst="rect">
            <a:avLst/>
          </a:prstGeom>
        </p:spPr>
      </p:pic>
      <p:sp>
        <p:nvSpPr>
          <p:cNvPr id="6" name="文本框 5">
            <a:extLst>
              <a:ext uri="{FF2B5EF4-FFF2-40B4-BE49-F238E27FC236}">
                <a16:creationId xmlns:a16="http://schemas.microsoft.com/office/drawing/2014/main" id="{375F073A-2E36-47A4-8FBD-611AA454CECE}"/>
              </a:ext>
            </a:extLst>
          </p:cNvPr>
          <p:cNvSpPr txBox="1"/>
          <p:nvPr/>
        </p:nvSpPr>
        <p:spPr>
          <a:xfrm>
            <a:off x="6589242" y="1667440"/>
            <a:ext cx="5023638" cy="1123712"/>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dirty="0">
                <a:latin typeface="Arial" panose="020B0604020202020204" pitchFamily="34" charset="0"/>
                <a:cs typeface="Arial" panose="020B0604020202020204" pitchFamily="34" charset="0"/>
              </a:rPr>
              <a:t>A 2-dimensional robotic arm composed of 10 T-shape elements. It has 9 degrees of freedom and 38 control channels. </a:t>
            </a:r>
          </a:p>
        </p:txBody>
      </p:sp>
      <p:cxnSp>
        <p:nvCxnSpPr>
          <p:cNvPr id="3" name="直接连接符 2"/>
          <p:cNvCxnSpPr/>
          <p:nvPr/>
        </p:nvCxnSpPr>
        <p:spPr>
          <a:xfrm flipH="1">
            <a:off x="7180446" y="3734602"/>
            <a:ext cx="1" cy="13379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180446" y="4398745"/>
            <a:ext cx="1241659" cy="192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422105" y="3734602"/>
            <a:ext cx="0" cy="133791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8422105" y="4417996"/>
            <a:ext cx="1174282" cy="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180446" y="3734602"/>
            <a:ext cx="1241659" cy="664143"/>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7180446" y="4417996"/>
            <a:ext cx="1241659" cy="654518"/>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7180446" y="3734602"/>
            <a:ext cx="1241659"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80446" y="5072514"/>
            <a:ext cx="1241659"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8422105" y="3734602"/>
            <a:ext cx="1174282" cy="683395"/>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422105" y="4417996"/>
            <a:ext cx="1174282" cy="654518"/>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422105" y="3734602"/>
            <a:ext cx="117428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422105" y="5072514"/>
            <a:ext cx="117428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28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9">
            <a:extLst>
              <a:ext uri="{FF2B5EF4-FFF2-40B4-BE49-F238E27FC236}">
                <a16:creationId xmlns:a16="http://schemas.microsoft.com/office/drawing/2014/main" id="{88855EA3-6D87-40C9-8B67-BCED67167B32}"/>
              </a:ext>
            </a:extLst>
          </p:cNvPr>
          <p:cNvSpPr/>
          <p:nvPr/>
        </p:nvSpPr>
        <p:spPr>
          <a:xfrm>
            <a:off x="579120" y="53113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6-link Swimmer</a:t>
            </a:r>
            <a:endParaRPr lang="zh-CN" altLang="en-US" sz="3200" dirty="0">
              <a:latin typeface="Abadi" panose="020B0604020104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 y="1667440"/>
            <a:ext cx="6010122" cy="5190560"/>
          </a:xfrm>
          <a:prstGeom prst="rect">
            <a:avLst/>
          </a:prstGeom>
        </p:spPr>
      </p:pic>
      <p:sp>
        <p:nvSpPr>
          <p:cNvPr id="8" name="文本框 7">
            <a:extLst>
              <a:ext uri="{FF2B5EF4-FFF2-40B4-BE49-F238E27FC236}">
                <a16:creationId xmlns:a16="http://schemas.microsoft.com/office/drawing/2014/main" id="{375F073A-2E36-47A4-8FBD-611AA454CECE}"/>
              </a:ext>
            </a:extLst>
          </p:cNvPr>
          <p:cNvSpPr txBox="1"/>
          <p:nvPr/>
        </p:nvSpPr>
        <p:spPr>
          <a:xfrm>
            <a:off x="6589242" y="1667441"/>
            <a:ext cx="5023638" cy="1464231"/>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dirty="0">
                <a:latin typeface="Arial" panose="020B0604020202020204" pitchFamily="34" charset="0"/>
                <a:cs typeface="Arial" panose="020B0604020202020204" pitchFamily="34" charset="0"/>
              </a:rPr>
              <a:t>This model is required to swim into the target. It’s a planner model that has 8 degrees of freedom and 22 control channels. </a:t>
            </a:r>
          </a:p>
        </p:txBody>
      </p:sp>
      <p:cxnSp>
        <p:nvCxnSpPr>
          <p:cNvPr id="10" name="直接连接符 9"/>
          <p:cNvCxnSpPr/>
          <p:nvPr/>
        </p:nvCxnSpPr>
        <p:spPr>
          <a:xfrm flipH="1">
            <a:off x="7180446" y="3734602"/>
            <a:ext cx="1" cy="13379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180446" y="4398745"/>
            <a:ext cx="1241659" cy="192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422105" y="3734602"/>
            <a:ext cx="0" cy="133791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8422105" y="4417996"/>
            <a:ext cx="1174282" cy="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180446" y="3734602"/>
            <a:ext cx="1241659" cy="664143"/>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7180446" y="4417996"/>
            <a:ext cx="1241659" cy="654518"/>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7180446" y="3734602"/>
            <a:ext cx="1241659"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180446" y="5072514"/>
            <a:ext cx="1241659"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8422105" y="3734602"/>
            <a:ext cx="1174282" cy="683395"/>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422105" y="4417996"/>
            <a:ext cx="1174282" cy="654518"/>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422105" y="3734602"/>
            <a:ext cx="117428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422105" y="5072514"/>
            <a:ext cx="117428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56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2d1_mbc">
            <a:hlinkClick r:id="" action="ppaction://media"/>
            <a:extLst>
              <a:ext uri="{FF2B5EF4-FFF2-40B4-BE49-F238E27FC236}">
                <a16:creationId xmlns:a16="http://schemas.microsoft.com/office/drawing/2014/main" id="{87F004A3-F313-41E1-AE50-9A3F755EB56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791831"/>
            <a:ext cx="6060141" cy="3588241"/>
          </a:xfrm>
          <a:prstGeom prst="rect">
            <a:avLst/>
          </a:prstGeom>
        </p:spPr>
      </p:pic>
      <p:pic>
        <p:nvPicPr>
          <p:cNvPr id="5" name="t2d1_closedloop">
            <a:hlinkClick r:id="" action="ppaction://media"/>
            <a:extLst>
              <a:ext uri="{FF2B5EF4-FFF2-40B4-BE49-F238E27FC236}">
                <a16:creationId xmlns:a16="http://schemas.microsoft.com/office/drawing/2014/main" id="{D87B32A6-C415-4046-AB74-2BAB1F85BB2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60141" y="1791830"/>
            <a:ext cx="6131859" cy="3588241"/>
          </a:xfrm>
          <a:prstGeom prst="rect">
            <a:avLst/>
          </a:prstGeom>
        </p:spPr>
      </p:pic>
      <p:sp>
        <p:nvSpPr>
          <p:cNvPr id="7" name="文本框 6">
            <a:extLst>
              <a:ext uri="{FF2B5EF4-FFF2-40B4-BE49-F238E27FC236}">
                <a16:creationId xmlns:a16="http://schemas.microsoft.com/office/drawing/2014/main" id="{F9A6D95F-7287-492A-ADD6-8F29E1C0E896}"/>
              </a:ext>
            </a:extLst>
          </p:cNvPr>
          <p:cNvSpPr txBox="1"/>
          <p:nvPr/>
        </p:nvSpPr>
        <p:spPr>
          <a:xfrm>
            <a:off x="1039905" y="5811212"/>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Model-based shape control</a:t>
            </a:r>
            <a:endParaRPr lang="zh-CN" altLang="en-US" sz="2400" dirty="0">
              <a:ln w="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A78CA47C-61BC-4A75-ADFA-60F89025144D}"/>
              </a:ext>
            </a:extLst>
          </p:cNvPr>
          <p:cNvSpPr txBox="1"/>
          <p:nvPr/>
        </p:nvSpPr>
        <p:spPr>
          <a:xfrm>
            <a:off x="7612111" y="5811211"/>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closed-loop policy</a:t>
            </a:r>
            <a:endParaRPr lang="zh-CN" altLang="en-US" sz="2400" dirty="0">
              <a:ln w="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C428F20E-DF25-4987-A9CF-EAE0A8A4C609}"/>
              </a:ext>
            </a:extLst>
          </p:cNvPr>
          <p:cNvSpPr/>
          <p:nvPr/>
        </p:nvSpPr>
        <p:spPr>
          <a:xfrm>
            <a:off x="1239520" y="124012"/>
            <a:ext cx="97129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rial" panose="020B0604020202020204" pitchFamily="34" charset="0"/>
                <a:cs typeface="Arial" panose="020B0604020202020204" pitchFamily="34" charset="0"/>
              </a:rPr>
              <a:t>Model-based policy VS. D2C closed-loop policy</a:t>
            </a:r>
            <a:endParaRPr lang="zh-CN" altLang="en-US" sz="3200" dirty="0">
              <a:ln w="9525">
                <a:solidFill>
                  <a:schemeClr val="bg1"/>
                </a:solidFill>
                <a:prstDash val="solid"/>
              </a:ln>
              <a:latin typeface="Arial" panose="020B0604020202020204" pitchFamily="34" charset="0"/>
              <a:cs typeface="Arial" panose="020B0604020202020204" pitchFamily="34" charset="0"/>
            </a:endParaRPr>
          </a:p>
        </p:txBody>
      </p:sp>
      <p:sp>
        <p:nvSpPr>
          <p:cNvPr id="11" name="文本框 8">
            <a:extLst>
              <a:ext uri="{FF2B5EF4-FFF2-40B4-BE49-F238E27FC236}">
                <a16:creationId xmlns:a16="http://schemas.microsoft.com/office/drawing/2014/main" id="{05906484-F79F-4449-908A-CE350FFB25BC}"/>
              </a:ext>
            </a:extLst>
          </p:cNvPr>
          <p:cNvSpPr txBox="1"/>
          <p:nvPr/>
        </p:nvSpPr>
        <p:spPr>
          <a:xfrm>
            <a:off x="218030" y="1131029"/>
            <a:ext cx="3493358"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r>
              <a:rPr lang="en-US" altLang="zh-CN" sz="2400" dirty="0">
                <a:latin typeface="Arial" panose="020B0604020202020204" pitchFamily="34" charset="0"/>
                <a:cs typeface="Arial" panose="020B0604020202020204" pitchFamily="34" charset="0"/>
              </a:rPr>
              <a:t>T2D1 Tensegrity Model </a:t>
            </a:r>
            <a:endParaRPr lang="zh-CN" altLang="en-US" sz="2400" dirty="0">
              <a:latin typeface="Arial" panose="020B0604020202020204" pitchFamily="34" charset="0"/>
              <a:cs typeface="Arial" panose="020B0604020202020204" pitchFamily="34" charset="0"/>
            </a:endParaRPr>
          </a:p>
        </p:txBody>
      </p:sp>
      <p:sp>
        <p:nvSpPr>
          <p:cNvPr id="2" name="文本框 1"/>
          <p:cNvSpPr txBox="1"/>
          <p:nvPr/>
        </p:nvSpPr>
        <p:spPr>
          <a:xfrm>
            <a:off x="4508171" y="4471681"/>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Faster</a:t>
            </a:r>
            <a:endParaRPr lang="zh-CN" altLang="en-US" sz="2400" dirty="0"/>
          </a:p>
        </p:txBody>
      </p:sp>
      <p:sp>
        <p:nvSpPr>
          <p:cNvPr id="9" name="文本框 8"/>
          <p:cNvSpPr txBox="1"/>
          <p:nvPr/>
        </p:nvSpPr>
        <p:spPr>
          <a:xfrm>
            <a:off x="6405103" y="4471680"/>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Slower</a:t>
            </a:r>
            <a:endParaRPr lang="zh-CN" altLang="en-US" sz="2400" dirty="0"/>
          </a:p>
        </p:txBody>
      </p:sp>
      <p:cxnSp>
        <p:nvCxnSpPr>
          <p:cNvPr id="12" name="直接箭头连接符 11">
            <a:extLst>
              <a:ext uri="{FF2B5EF4-FFF2-40B4-BE49-F238E27FC236}">
                <a16:creationId xmlns:a16="http://schemas.microsoft.com/office/drawing/2014/main" id="{F3AD10F4-33DF-4489-BCAB-2E3819F095C8}"/>
              </a:ext>
            </a:extLst>
          </p:cNvPr>
          <p:cNvCxnSpPr>
            <a:cxnSpLocks/>
          </p:cNvCxnSpPr>
          <p:nvPr/>
        </p:nvCxnSpPr>
        <p:spPr>
          <a:xfrm flipH="1">
            <a:off x="2862072" y="1680056"/>
            <a:ext cx="3728422" cy="6829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5BD9943-5B6F-4666-AD4E-87B6236818C7}"/>
              </a:ext>
            </a:extLst>
          </p:cNvPr>
          <p:cNvCxnSpPr>
            <a:cxnSpLocks/>
          </p:cNvCxnSpPr>
          <p:nvPr/>
        </p:nvCxnSpPr>
        <p:spPr>
          <a:xfrm>
            <a:off x="6590494" y="1680056"/>
            <a:ext cx="2196890" cy="6896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8">
            <a:extLst>
              <a:ext uri="{FF2B5EF4-FFF2-40B4-BE49-F238E27FC236}">
                <a16:creationId xmlns:a16="http://schemas.microsoft.com/office/drawing/2014/main" id="{6C2B4F8B-527E-4245-B096-45C04BA2079C}"/>
              </a:ext>
            </a:extLst>
          </p:cNvPr>
          <p:cNvSpPr txBox="1"/>
          <p:nvPr/>
        </p:nvSpPr>
        <p:spPr>
          <a:xfrm>
            <a:off x="5549182" y="1138493"/>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Red Ball: Target</a:t>
            </a:r>
            <a:endParaRPr lang="zh-CN" altLang="en-US" sz="2400" dirty="0"/>
          </a:p>
        </p:txBody>
      </p:sp>
      <p:sp>
        <p:nvSpPr>
          <p:cNvPr id="15" name="文本框 8">
            <a:extLst>
              <a:ext uri="{FF2B5EF4-FFF2-40B4-BE49-F238E27FC236}">
                <a16:creationId xmlns:a16="http://schemas.microsoft.com/office/drawing/2014/main" id="{9D544CB6-D96A-4D56-AA5C-B8B45DB6EDA9}"/>
              </a:ext>
            </a:extLst>
          </p:cNvPr>
          <p:cNvSpPr txBox="1"/>
          <p:nvPr/>
        </p:nvSpPr>
        <p:spPr>
          <a:xfrm>
            <a:off x="9602276" y="1110117"/>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Noise level: 20%</a:t>
            </a:r>
            <a:endParaRPr lang="zh-CN" altLang="en-US" sz="2400" dirty="0"/>
          </a:p>
        </p:txBody>
      </p:sp>
    </p:spTree>
    <p:extLst>
      <p:ext uri="{BB962C8B-B14F-4D97-AF65-F5344CB8AC3E}">
        <p14:creationId xmlns:p14="http://schemas.microsoft.com/office/powerpoint/2010/main" val="16467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0" fill="hold"/>
                                        <p:tgtEl>
                                          <p:spTgt spid="4"/>
                                        </p:tgtEl>
                                      </p:cBhvr>
                                    </p:cmd>
                                  </p:childTnLst>
                                </p:cTn>
                              </p:par>
                              <p:par>
                                <p:cTn id="7" presetID="1" presetClass="mediacall" presetSubtype="0" fill="hold" nodeType="withEffect">
                                  <p:stCondLst>
                                    <p:cond delay="0"/>
                                  </p:stCondLst>
                                  <p:childTnLst>
                                    <p:cmd type="call" cmd="playFrom(0.0)">
                                      <p:cBhvr>
                                        <p:cTn id="8" dur="4566" fill="hold"/>
                                        <p:tgtEl>
                                          <p:spTgt spid="5"/>
                                        </p:tgtEl>
                                      </p:cBhvr>
                                    </p:cmd>
                                  </p:childTnLst>
                                </p:cTn>
                              </p:par>
                            </p:childTnLst>
                          </p:cTn>
                        </p:par>
                        <p:par>
                          <p:cTn id="9" fill="hold">
                            <p:stCondLst>
                              <p:cond delay="49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4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video>
              <p:cMediaNode vol="80000">
                <p:cTn id="18" fill="hold" display="0">
                  <p:stCondLst>
                    <p:cond delay="indefinite"/>
                  </p:stCondLst>
                </p:cTn>
                <p:tgtEl>
                  <p:spTgt spid="5"/>
                </p:tgtEl>
              </p:cMediaNode>
            </p:video>
          </p:childTnLst>
        </p:cTn>
      </p:par>
    </p:tnLst>
    <p:bldLst>
      <p:bldP spid="2"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2d1_openloop">
            <a:hlinkClick r:id="" action="ppaction://media"/>
            <a:extLst>
              <a:ext uri="{FF2B5EF4-FFF2-40B4-BE49-F238E27FC236}">
                <a16:creationId xmlns:a16="http://schemas.microsoft.com/office/drawing/2014/main" id="{B07EC93F-24FF-48D0-8A88-99ADD59989A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29233"/>
            <a:ext cx="6096000" cy="3609474"/>
          </a:xfrm>
          <a:prstGeom prst="rect">
            <a:avLst/>
          </a:prstGeom>
        </p:spPr>
      </p:pic>
      <p:pic>
        <p:nvPicPr>
          <p:cNvPr id="7" name="t2d1_closedloop">
            <a:hlinkClick r:id="" action="ppaction://media"/>
            <a:extLst>
              <a:ext uri="{FF2B5EF4-FFF2-40B4-BE49-F238E27FC236}">
                <a16:creationId xmlns:a16="http://schemas.microsoft.com/office/drawing/2014/main" id="{9F9EC113-60DB-46B5-9782-CE0D88C2B0C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2129233"/>
            <a:ext cx="6096000" cy="3609474"/>
          </a:xfrm>
          <a:prstGeom prst="rect">
            <a:avLst/>
          </a:prstGeom>
        </p:spPr>
      </p:pic>
      <p:sp>
        <p:nvSpPr>
          <p:cNvPr id="8" name="文本框 7">
            <a:extLst>
              <a:ext uri="{FF2B5EF4-FFF2-40B4-BE49-F238E27FC236}">
                <a16:creationId xmlns:a16="http://schemas.microsoft.com/office/drawing/2014/main" id="{C0EF79A1-BCED-4A7B-A484-C10627EC1950}"/>
              </a:ext>
            </a:extLst>
          </p:cNvPr>
          <p:cNvSpPr txBox="1"/>
          <p:nvPr/>
        </p:nvSpPr>
        <p:spPr>
          <a:xfrm>
            <a:off x="7723095" y="5953732"/>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closed-loop policy</a:t>
            </a:r>
            <a:endParaRPr lang="zh-CN" altLang="en-US" sz="2400" dirty="0">
              <a:ln w="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36069B70-1EF1-4D96-AEDF-292BE093E8D8}"/>
              </a:ext>
            </a:extLst>
          </p:cNvPr>
          <p:cNvSpPr txBox="1"/>
          <p:nvPr/>
        </p:nvSpPr>
        <p:spPr>
          <a:xfrm>
            <a:off x="968187" y="5969882"/>
            <a:ext cx="5127813"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open-loop policy (no feedback)</a:t>
            </a:r>
            <a:endParaRPr lang="zh-CN" altLang="en-US" sz="2400" dirty="0">
              <a:ln w="0"/>
              <a:latin typeface="Arial" panose="020B0604020202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F3AD10F4-33DF-4489-BCAB-2E3819F095C8}"/>
              </a:ext>
            </a:extLst>
          </p:cNvPr>
          <p:cNvCxnSpPr>
            <a:cxnSpLocks/>
          </p:cNvCxnSpPr>
          <p:nvPr/>
        </p:nvCxnSpPr>
        <p:spPr>
          <a:xfrm flipH="1">
            <a:off x="2931460" y="1854142"/>
            <a:ext cx="3653118" cy="8292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65BD9943-5B6F-4666-AD4E-87B6236818C7}"/>
              </a:ext>
            </a:extLst>
          </p:cNvPr>
          <p:cNvCxnSpPr>
            <a:cxnSpLocks/>
          </p:cNvCxnSpPr>
          <p:nvPr/>
        </p:nvCxnSpPr>
        <p:spPr>
          <a:xfrm>
            <a:off x="6584578" y="1854142"/>
            <a:ext cx="2156010" cy="8158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8">
            <a:extLst>
              <a:ext uri="{FF2B5EF4-FFF2-40B4-BE49-F238E27FC236}">
                <a16:creationId xmlns:a16="http://schemas.microsoft.com/office/drawing/2014/main" id="{6C2B4F8B-527E-4245-B096-45C04BA2079C}"/>
              </a:ext>
            </a:extLst>
          </p:cNvPr>
          <p:cNvSpPr txBox="1"/>
          <p:nvPr/>
        </p:nvSpPr>
        <p:spPr>
          <a:xfrm>
            <a:off x="5543266" y="1312579"/>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Red Ball: Target</a:t>
            </a:r>
            <a:endParaRPr lang="zh-CN" altLang="en-US" sz="2400" dirty="0"/>
          </a:p>
        </p:txBody>
      </p:sp>
      <p:sp>
        <p:nvSpPr>
          <p:cNvPr id="14" name="文本框 8">
            <a:extLst>
              <a:ext uri="{FF2B5EF4-FFF2-40B4-BE49-F238E27FC236}">
                <a16:creationId xmlns:a16="http://schemas.microsoft.com/office/drawing/2014/main" id="{9D544CB6-D96A-4D56-AA5C-B8B45DB6EDA9}"/>
              </a:ext>
            </a:extLst>
          </p:cNvPr>
          <p:cNvSpPr txBox="1"/>
          <p:nvPr/>
        </p:nvSpPr>
        <p:spPr>
          <a:xfrm>
            <a:off x="204583" y="1317362"/>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Noise level: 20%</a:t>
            </a:r>
            <a:endParaRPr lang="zh-CN" altLang="en-US" sz="2400" dirty="0"/>
          </a:p>
        </p:txBody>
      </p:sp>
      <p:sp>
        <p:nvSpPr>
          <p:cNvPr id="11" name="Rectangle: Rounded Corners 10">
            <a:extLst>
              <a:ext uri="{FF2B5EF4-FFF2-40B4-BE49-F238E27FC236}">
                <a16:creationId xmlns:a16="http://schemas.microsoft.com/office/drawing/2014/main" id="{D8950A2D-CD01-4B8D-8784-3CF1BBB2CE8E}"/>
              </a:ext>
            </a:extLst>
          </p:cNvPr>
          <p:cNvSpPr/>
          <p:nvPr/>
        </p:nvSpPr>
        <p:spPr>
          <a:xfrm>
            <a:off x="579120" y="154492"/>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200" dirty="0">
                <a:ln w="9525">
                  <a:solidFill>
                    <a:schemeClr val="bg1"/>
                  </a:solidFill>
                  <a:prstDash val="solid"/>
                </a:ln>
                <a:latin typeface="Arial" panose="020B0604020202020204" pitchFamily="34" charset="0"/>
                <a:cs typeface="Arial" panose="020B0604020202020204" pitchFamily="34" charset="0"/>
              </a:rPr>
              <a:t>D2C applied on T2D1 Tensegrity Model</a:t>
            </a:r>
            <a:endParaRPr lang="zh-CN" altLang="en-US" sz="3200" dirty="0">
              <a:ln w="9525">
                <a:solidFill>
                  <a:schemeClr val="bg1"/>
                </a:solidFill>
                <a:prstDash val="solid"/>
              </a:ln>
              <a:latin typeface="Arial" panose="020B0604020202020204" pitchFamily="34" charset="0"/>
              <a:cs typeface="Arial" panose="020B0604020202020204" pitchFamily="34" charset="0"/>
            </a:endParaRPr>
          </a:p>
        </p:txBody>
      </p:sp>
      <p:sp>
        <p:nvSpPr>
          <p:cNvPr id="16" name="文本框 15"/>
          <p:cNvSpPr txBox="1"/>
          <p:nvPr/>
        </p:nvSpPr>
        <p:spPr>
          <a:xfrm>
            <a:off x="4508171" y="4947169"/>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Failed</a:t>
            </a:r>
            <a:endParaRPr lang="zh-CN" altLang="en-US" sz="2400" dirty="0"/>
          </a:p>
        </p:txBody>
      </p:sp>
      <p:sp>
        <p:nvSpPr>
          <p:cNvPr id="17" name="文本框 16"/>
          <p:cNvSpPr txBox="1"/>
          <p:nvPr/>
        </p:nvSpPr>
        <p:spPr>
          <a:xfrm>
            <a:off x="6405102" y="4947169"/>
            <a:ext cx="175134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Succeeded</a:t>
            </a:r>
            <a:endParaRPr lang="zh-CN" altLang="en-US" sz="2400" dirty="0"/>
          </a:p>
        </p:txBody>
      </p:sp>
    </p:spTree>
    <p:extLst>
      <p:ext uri="{BB962C8B-B14F-4D97-AF65-F5344CB8AC3E}">
        <p14:creationId xmlns:p14="http://schemas.microsoft.com/office/powerpoint/2010/main" val="31255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5"/>
                                        </p:tgtEl>
                                      </p:cBhvr>
                                    </p:cmd>
                                  </p:childTnLst>
                                </p:cTn>
                              </p:par>
                              <p:par>
                                <p:cTn id="7" presetID="1" presetClass="mediacall" presetSubtype="0" fill="hold" nodeType="withEffect">
                                  <p:stCondLst>
                                    <p:cond delay="0"/>
                                  </p:stCondLst>
                                  <p:childTnLst>
                                    <p:cmd type="call" cmd="playFrom(0.0)">
                                      <p:cBhvr>
                                        <p:cTn id="8" dur="4566" fill="hold"/>
                                        <p:tgtEl>
                                          <p:spTgt spid="7"/>
                                        </p:tgtEl>
                                      </p:cBhvr>
                                    </p:cmd>
                                  </p:childTnLst>
                                </p:cTn>
                              </p:par>
                            </p:childTnLst>
                          </p:cTn>
                        </p:par>
                        <p:par>
                          <p:cTn id="9" fill="hold">
                            <p:stCondLst>
                              <p:cond delay="4566"/>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5066"/>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bldLst>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竞技运动, 文字, 地图&#10;&#10;描述已自动生成">
            <a:extLst>
              <a:ext uri="{FF2B5EF4-FFF2-40B4-BE49-F238E27FC236}">
                <a16:creationId xmlns:a16="http://schemas.microsoft.com/office/drawing/2014/main" id="{7C12A452-2ECF-4465-ACB3-007DFCC51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896102"/>
            <a:ext cx="6750423" cy="4961898"/>
          </a:xfrm>
          <a:prstGeom prst="rect">
            <a:avLst/>
          </a:prstGeom>
        </p:spPr>
      </p:pic>
      <p:sp>
        <p:nvSpPr>
          <p:cNvPr id="8" name="Rectangle: Rounded Corners 9">
            <a:extLst>
              <a:ext uri="{FF2B5EF4-FFF2-40B4-BE49-F238E27FC236}">
                <a16:creationId xmlns:a16="http://schemas.microsoft.com/office/drawing/2014/main" id="{7820B746-A9D5-4563-B4CB-8CE4711E9EC3}"/>
              </a:ext>
            </a:extLst>
          </p:cNvPr>
          <p:cNvSpPr/>
          <p:nvPr/>
        </p:nvSpPr>
        <p:spPr>
          <a:xfrm>
            <a:off x="1239520" y="295378"/>
            <a:ext cx="97129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n w="9525">
                  <a:solidFill>
                    <a:schemeClr val="bg1"/>
                  </a:solidFill>
                  <a:prstDash val="solid"/>
                </a:ln>
                <a:latin typeface="Arial" panose="020B0604020202020204" pitchFamily="34" charset="0"/>
                <a:cs typeface="Arial" panose="020B0604020202020204" pitchFamily="34" charset="0"/>
              </a:rPr>
              <a:t>Performance comparison between MBC, D2C open-loop and closed-loop control policy</a:t>
            </a:r>
            <a:endParaRPr lang="zh-CN" altLang="en-US" sz="2800" dirty="0">
              <a:ln w="9525">
                <a:solidFill>
                  <a:schemeClr val="bg1"/>
                </a:solidFill>
                <a:prstDash val="solid"/>
              </a:ln>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A503578-07AE-4BCA-964C-1BF00D358C5B}"/>
              </a:ext>
            </a:extLst>
          </p:cNvPr>
          <p:cNvSpPr txBox="1"/>
          <p:nvPr/>
        </p:nvSpPr>
        <p:spPr>
          <a:xfrm>
            <a:off x="1239520" y="1367987"/>
            <a:ext cx="3493358"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r>
              <a:rPr lang="en-US" altLang="zh-CN" sz="2400" dirty="0">
                <a:latin typeface="Arial" panose="020B0604020202020204" pitchFamily="34" charset="0"/>
                <a:cs typeface="Arial" panose="020B0604020202020204" pitchFamily="34" charset="0"/>
              </a:rPr>
              <a:t>T2D1 Tensegrity Model </a:t>
            </a:r>
            <a:endParaRPr lang="zh-CN" altLang="en-US" sz="2400" dirty="0">
              <a:latin typeface="Arial" panose="020B0604020202020204" pitchFamily="34" charset="0"/>
              <a:cs typeface="Arial" panose="020B0604020202020204" pitchFamily="34" charset="0"/>
            </a:endParaRPr>
          </a:p>
        </p:txBody>
      </p:sp>
      <p:cxnSp>
        <p:nvCxnSpPr>
          <p:cNvPr id="3" name="直接箭头连接符 2"/>
          <p:cNvCxnSpPr/>
          <p:nvPr/>
        </p:nvCxnSpPr>
        <p:spPr>
          <a:xfrm>
            <a:off x="8672362" y="3647975"/>
            <a:ext cx="8855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A503578-07AE-4BCA-964C-1BF00D358C5B}"/>
              </a:ext>
            </a:extLst>
          </p:cNvPr>
          <p:cNvSpPr txBox="1"/>
          <p:nvPr/>
        </p:nvSpPr>
        <p:spPr>
          <a:xfrm>
            <a:off x="9557886" y="3383917"/>
            <a:ext cx="1135781"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latin typeface="Arial" panose="020B0604020202020204" pitchFamily="34" charset="0"/>
                <a:cs typeface="Arial" panose="020B0604020202020204" pitchFamily="34" charset="0"/>
              </a:rPr>
              <a:t>0-20%</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6296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 地图&#10;&#10;描述已自动生成">
            <a:extLst>
              <a:ext uri="{FF2B5EF4-FFF2-40B4-BE49-F238E27FC236}">
                <a16:creationId xmlns:a16="http://schemas.microsoft.com/office/drawing/2014/main" id="{1F422093-3BCC-4413-A6BE-AD43EEFDE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520" y="2280207"/>
            <a:ext cx="9312211" cy="4066806"/>
          </a:xfrm>
          <a:prstGeom prst="rect">
            <a:avLst/>
          </a:prstGeom>
        </p:spPr>
      </p:pic>
      <p:sp>
        <p:nvSpPr>
          <p:cNvPr id="8" name="Rectangle: Rounded Corners 9">
            <a:extLst>
              <a:ext uri="{FF2B5EF4-FFF2-40B4-BE49-F238E27FC236}">
                <a16:creationId xmlns:a16="http://schemas.microsoft.com/office/drawing/2014/main" id="{7820B746-A9D5-4563-B4CB-8CE4711E9EC3}"/>
              </a:ext>
            </a:extLst>
          </p:cNvPr>
          <p:cNvSpPr/>
          <p:nvPr/>
        </p:nvSpPr>
        <p:spPr>
          <a:xfrm>
            <a:off x="1239520" y="369657"/>
            <a:ext cx="97129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rial" panose="020B0604020202020204" pitchFamily="34" charset="0"/>
                <a:cs typeface="Arial" panose="020B0604020202020204" pitchFamily="34" charset="0"/>
              </a:rPr>
              <a:t>Control Energy comparison between MBC and D2C</a:t>
            </a:r>
            <a:endParaRPr lang="zh-CN" altLang="en-US" sz="3200" dirty="0">
              <a:ln w="9525">
                <a:solidFill>
                  <a:schemeClr val="bg1"/>
                </a:solidFill>
                <a:prstDash val="solid"/>
              </a:ln>
              <a:latin typeface="Arial" panose="020B0604020202020204" pitchFamily="34" charset="0"/>
              <a:cs typeface="Arial" panose="020B0604020202020204" pitchFamily="34" charset="0"/>
            </a:endParaRPr>
          </a:p>
        </p:txBody>
      </p:sp>
      <p:sp>
        <p:nvSpPr>
          <p:cNvPr id="6" name="文本框 8">
            <a:extLst>
              <a:ext uri="{FF2B5EF4-FFF2-40B4-BE49-F238E27FC236}">
                <a16:creationId xmlns:a16="http://schemas.microsoft.com/office/drawing/2014/main" id="{366A6ACD-42BF-4243-9949-2C5BA081D866}"/>
              </a:ext>
            </a:extLst>
          </p:cNvPr>
          <p:cNvSpPr txBox="1"/>
          <p:nvPr/>
        </p:nvSpPr>
        <p:spPr>
          <a:xfrm>
            <a:off x="1239520" y="1498040"/>
            <a:ext cx="3493358"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r>
              <a:rPr lang="en-US" altLang="zh-CN" sz="2400" dirty="0">
                <a:latin typeface="Arial" panose="020B0604020202020204" pitchFamily="34" charset="0"/>
                <a:cs typeface="Arial" panose="020B0604020202020204" pitchFamily="34" charset="0"/>
              </a:rPr>
              <a:t>T2D1 Tensegrity Model </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668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E2F139-C2FE-44A5-B32B-9ED35469C6E7}"/>
              </a:ext>
            </a:extLst>
          </p:cNvPr>
          <p:cNvPicPr>
            <a:picLocks noChangeAspect="1"/>
          </p:cNvPicPr>
          <p:nvPr/>
        </p:nvPicPr>
        <p:blipFill>
          <a:blip r:embed="rId2"/>
          <a:stretch>
            <a:fillRect/>
          </a:stretch>
        </p:blipFill>
        <p:spPr>
          <a:xfrm>
            <a:off x="206758" y="242048"/>
            <a:ext cx="3214578" cy="2792717"/>
          </a:xfrm>
          <a:prstGeom prst="rect">
            <a:avLst/>
          </a:prstGeom>
        </p:spPr>
      </p:pic>
      <p:pic>
        <p:nvPicPr>
          <p:cNvPr id="7" name="图片 6">
            <a:extLst>
              <a:ext uri="{FF2B5EF4-FFF2-40B4-BE49-F238E27FC236}">
                <a16:creationId xmlns:a16="http://schemas.microsoft.com/office/drawing/2014/main" id="{A9D81DC9-4E5F-4707-8C7B-4938CF5B6304}"/>
              </a:ext>
            </a:extLst>
          </p:cNvPr>
          <p:cNvPicPr>
            <a:picLocks noChangeAspect="1"/>
          </p:cNvPicPr>
          <p:nvPr/>
        </p:nvPicPr>
        <p:blipFill>
          <a:blip r:embed="rId3"/>
          <a:stretch>
            <a:fillRect/>
          </a:stretch>
        </p:blipFill>
        <p:spPr>
          <a:xfrm>
            <a:off x="3421336" y="242048"/>
            <a:ext cx="3214579" cy="2792718"/>
          </a:xfrm>
          <a:prstGeom prst="rect">
            <a:avLst/>
          </a:prstGeom>
        </p:spPr>
      </p:pic>
      <p:sp>
        <p:nvSpPr>
          <p:cNvPr id="8" name="文本框 7">
            <a:extLst>
              <a:ext uri="{FF2B5EF4-FFF2-40B4-BE49-F238E27FC236}">
                <a16:creationId xmlns:a16="http://schemas.microsoft.com/office/drawing/2014/main" id="{B4624ECB-1F9E-4C40-9AA0-5CF707D951EE}"/>
              </a:ext>
            </a:extLst>
          </p:cNvPr>
          <p:cNvSpPr txBox="1"/>
          <p:nvPr/>
        </p:nvSpPr>
        <p:spPr>
          <a:xfrm>
            <a:off x="4155141" y="3011636"/>
            <a:ext cx="2097741" cy="369332"/>
          </a:xfrm>
          <a:prstGeom prst="rect">
            <a:avLst/>
          </a:prstGeom>
          <a:noFill/>
        </p:spPr>
        <p:txBody>
          <a:bodyPr wrap="square" rtlCol="0">
            <a:spAutoFit/>
          </a:bodyPr>
          <a:lstStyle/>
          <a:p>
            <a:r>
              <a:rPr lang="en-US" altLang="zh-CN" dirty="0"/>
              <a:t>Damping ratio = 1</a:t>
            </a:r>
            <a:endParaRPr lang="zh-CN" altLang="en-US" dirty="0"/>
          </a:p>
        </p:txBody>
      </p:sp>
      <p:sp>
        <p:nvSpPr>
          <p:cNvPr id="9" name="文本框 8">
            <a:extLst>
              <a:ext uri="{FF2B5EF4-FFF2-40B4-BE49-F238E27FC236}">
                <a16:creationId xmlns:a16="http://schemas.microsoft.com/office/drawing/2014/main" id="{085FEB99-F2C6-4C52-BF1D-685F0CA6598B}"/>
              </a:ext>
            </a:extLst>
          </p:cNvPr>
          <p:cNvSpPr txBox="1"/>
          <p:nvPr/>
        </p:nvSpPr>
        <p:spPr>
          <a:xfrm>
            <a:off x="546847" y="3011636"/>
            <a:ext cx="2281519" cy="369332"/>
          </a:xfrm>
          <a:prstGeom prst="rect">
            <a:avLst/>
          </a:prstGeom>
          <a:noFill/>
        </p:spPr>
        <p:txBody>
          <a:bodyPr wrap="square" rtlCol="0">
            <a:spAutoFit/>
          </a:bodyPr>
          <a:lstStyle/>
          <a:p>
            <a:r>
              <a:rPr lang="en-US" altLang="zh-CN" dirty="0"/>
              <a:t>Damping ratio = 1.8</a:t>
            </a:r>
            <a:endParaRPr lang="zh-CN" altLang="en-US" dirty="0"/>
          </a:p>
        </p:txBody>
      </p:sp>
      <p:sp>
        <p:nvSpPr>
          <p:cNvPr id="10" name="文本框 9">
            <a:extLst>
              <a:ext uri="{FF2B5EF4-FFF2-40B4-BE49-F238E27FC236}">
                <a16:creationId xmlns:a16="http://schemas.microsoft.com/office/drawing/2014/main" id="{C4D71AFF-04BF-4ECD-8A8C-C5C23004B7CD}"/>
              </a:ext>
            </a:extLst>
          </p:cNvPr>
          <p:cNvSpPr txBox="1"/>
          <p:nvPr/>
        </p:nvSpPr>
        <p:spPr>
          <a:xfrm>
            <a:off x="7228885" y="3011636"/>
            <a:ext cx="2316071" cy="369332"/>
          </a:xfrm>
          <a:prstGeom prst="rect">
            <a:avLst/>
          </a:prstGeom>
          <a:noFill/>
        </p:spPr>
        <p:txBody>
          <a:bodyPr wrap="square" rtlCol="0">
            <a:spAutoFit/>
          </a:bodyPr>
          <a:lstStyle/>
          <a:p>
            <a:r>
              <a:rPr lang="en-US" altLang="zh-CN" dirty="0"/>
              <a:t>Damping ratio = 0.5</a:t>
            </a:r>
            <a:endParaRPr lang="zh-CN" altLang="en-US" dirty="0"/>
          </a:p>
        </p:txBody>
      </p:sp>
      <p:pic>
        <p:nvPicPr>
          <p:cNvPr id="3" name="图片 2">
            <a:extLst>
              <a:ext uri="{FF2B5EF4-FFF2-40B4-BE49-F238E27FC236}">
                <a16:creationId xmlns:a16="http://schemas.microsoft.com/office/drawing/2014/main" id="{0C51C419-E3D3-4C96-838E-8732AF2F4743}"/>
              </a:ext>
            </a:extLst>
          </p:cNvPr>
          <p:cNvPicPr>
            <a:picLocks noChangeAspect="1"/>
          </p:cNvPicPr>
          <p:nvPr/>
        </p:nvPicPr>
        <p:blipFill>
          <a:blip r:embed="rId4"/>
          <a:stretch>
            <a:fillRect/>
          </a:stretch>
        </p:blipFill>
        <p:spPr>
          <a:xfrm>
            <a:off x="9651074" y="242048"/>
            <a:ext cx="3161330" cy="2746458"/>
          </a:xfrm>
          <a:prstGeom prst="rect">
            <a:avLst/>
          </a:prstGeom>
        </p:spPr>
      </p:pic>
      <p:sp>
        <p:nvSpPr>
          <p:cNvPr id="11" name="文本框 10">
            <a:extLst>
              <a:ext uri="{FF2B5EF4-FFF2-40B4-BE49-F238E27FC236}">
                <a16:creationId xmlns:a16="http://schemas.microsoft.com/office/drawing/2014/main" id="{394EA48D-DB52-4434-A3BB-10A70F5C2AF9}"/>
              </a:ext>
            </a:extLst>
          </p:cNvPr>
          <p:cNvSpPr txBox="1"/>
          <p:nvPr/>
        </p:nvSpPr>
        <p:spPr>
          <a:xfrm>
            <a:off x="10379568" y="3011636"/>
            <a:ext cx="2316071" cy="369332"/>
          </a:xfrm>
          <a:prstGeom prst="rect">
            <a:avLst/>
          </a:prstGeom>
          <a:noFill/>
        </p:spPr>
        <p:txBody>
          <a:bodyPr wrap="square" rtlCol="0">
            <a:spAutoFit/>
          </a:bodyPr>
          <a:lstStyle/>
          <a:p>
            <a:r>
              <a:rPr lang="en-US" altLang="zh-CN" dirty="0"/>
              <a:t>Damping ratio = 0.5</a:t>
            </a:r>
            <a:endParaRPr lang="zh-CN" altLang="en-US" dirty="0"/>
          </a:p>
        </p:txBody>
      </p:sp>
      <p:sp>
        <p:nvSpPr>
          <p:cNvPr id="12" name="文本框 11">
            <a:extLst>
              <a:ext uri="{FF2B5EF4-FFF2-40B4-BE49-F238E27FC236}">
                <a16:creationId xmlns:a16="http://schemas.microsoft.com/office/drawing/2014/main" id="{276B3494-CE1C-47BB-9F35-C3B871089C3E}"/>
              </a:ext>
            </a:extLst>
          </p:cNvPr>
          <p:cNvSpPr txBox="1"/>
          <p:nvPr/>
        </p:nvSpPr>
        <p:spPr>
          <a:xfrm>
            <a:off x="546847" y="6109553"/>
            <a:ext cx="2281519" cy="369332"/>
          </a:xfrm>
          <a:prstGeom prst="rect">
            <a:avLst/>
          </a:prstGeom>
          <a:noFill/>
        </p:spPr>
        <p:txBody>
          <a:bodyPr wrap="square" rtlCol="0">
            <a:spAutoFit/>
          </a:bodyPr>
          <a:lstStyle/>
          <a:p>
            <a:r>
              <a:rPr lang="en-US" altLang="zh-CN" dirty="0"/>
              <a:t>Damping ratio = 0.5</a:t>
            </a:r>
            <a:endParaRPr lang="zh-CN" altLang="en-US" dirty="0"/>
          </a:p>
        </p:txBody>
      </p:sp>
      <p:pic>
        <p:nvPicPr>
          <p:cNvPr id="6" name="图片 5">
            <a:extLst>
              <a:ext uri="{FF2B5EF4-FFF2-40B4-BE49-F238E27FC236}">
                <a16:creationId xmlns:a16="http://schemas.microsoft.com/office/drawing/2014/main" id="{2E1A4A3C-1B70-4BA7-A96A-0ABD75F5EEA4}"/>
              </a:ext>
            </a:extLst>
          </p:cNvPr>
          <p:cNvPicPr>
            <a:picLocks noChangeAspect="1"/>
          </p:cNvPicPr>
          <p:nvPr/>
        </p:nvPicPr>
        <p:blipFill>
          <a:blip r:embed="rId5"/>
          <a:stretch>
            <a:fillRect/>
          </a:stretch>
        </p:blipFill>
        <p:spPr>
          <a:xfrm>
            <a:off x="164008" y="3477033"/>
            <a:ext cx="3047196" cy="2704080"/>
          </a:xfrm>
          <a:prstGeom prst="rect">
            <a:avLst/>
          </a:prstGeom>
        </p:spPr>
      </p:pic>
      <p:pic>
        <p:nvPicPr>
          <p:cNvPr id="13" name="图片 12">
            <a:extLst>
              <a:ext uri="{FF2B5EF4-FFF2-40B4-BE49-F238E27FC236}">
                <a16:creationId xmlns:a16="http://schemas.microsoft.com/office/drawing/2014/main" id="{25466FBE-DEDD-4A03-AD92-2F6A1C047BFC}"/>
              </a:ext>
            </a:extLst>
          </p:cNvPr>
          <p:cNvPicPr>
            <a:picLocks noChangeAspect="1"/>
          </p:cNvPicPr>
          <p:nvPr/>
        </p:nvPicPr>
        <p:blipFill>
          <a:blip r:embed="rId6"/>
          <a:stretch>
            <a:fillRect/>
          </a:stretch>
        </p:blipFill>
        <p:spPr>
          <a:xfrm>
            <a:off x="6603877" y="242048"/>
            <a:ext cx="3187955" cy="2769588"/>
          </a:xfrm>
          <a:prstGeom prst="rect">
            <a:avLst/>
          </a:prstGeom>
        </p:spPr>
      </p:pic>
    </p:spTree>
    <p:extLst>
      <p:ext uri="{BB962C8B-B14F-4D97-AF65-F5344CB8AC3E}">
        <p14:creationId xmlns:p14="http://schemas.microsoft.com/office/powerpoint/2010/main" val="3561191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55071C0-22FC-4E1A-93CE-C61DA69BC9B7}"/>
              </a:ext>
            </a:extLst>
          </p:cNvPr>
          <p:cNvSpPr txBox="1"/>
          <p:nvPr/>
        </p:nvSpPr>
        <p:spPr>
          <a:xfrm>
            <a:off x="7723095" y="5742192"/>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closed-loop policy</a:t>
            </a:r>
            <a:endParaRPr lang="zh-CN" altLang="en-US" sz="2400" dirty="0">
              <a:ln w="0"/>
              <a:latin typeface="Arial" panose="020B0604020202020204" pitchFamily="34" charset="0"/>
              <a:cs typeface="Arial" panose="020B0604020202020204" pitchFamily="34" charset="0"/>
            </a:endParaRPr>
          </a:p>
        </p:txBody>
      </p:sp>
      <p:pic>
        <p:nvPicPr>
          <p:cNvPr id="8" name="arm_openloop">
            <a:hlinkClick r:id="" action="ppaction://media"/>
            <a:extLst>
              <a:ext uri="{FF2B5EF4-FFF2-40B4-BE49-F238E27FC236}">
                <a16:creationId xmlns:a16="http://schemas.microsoft.com/office/drawing/2014/main" id="{7EC678AD-A663-4CD5-A5D7-64B1ECCA001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917693"/>
            <a:ext cx="6096000" cy="3609474"/>
          </a:xfrm>
          <a:prstGeom prst="rect">
            <a:avLst/>
          </a:prstGeom>
        </p:spPr>
      </p:pic>
      <p:pic>
        <p:nvPicPr>
          <p:cNvPr id="9" name="arm_closedloop">
            <a:hlinkClick r:id="" action="ppaction://media"/>
            <a:extLst>
              <a:ext uri="{FF2B5EF4-FFF2-40B4-BE49-F238E27FC236}">
                <a16:creationId xmlns:a16="http://schemas.microsoft.com/office/drawing/2014/main" id="{7EC9F746-41E8-4966-9502-04D9DE49082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1917693"/>
            <a:ext cx="6096000" cy="3609474"/>
          </a:xfrm>
          <a:prstGeom prst="rect">
            <a:avLst/>
          </a:prstGeom>
        </p:spPr>
      </p:pic>
      <p:sp>
        <p:nvSpPr>
          <p:cNvPr id="10" name="文本框 9">
            <a:extLst>
              <a:ext uri="{FF2B5EF4-FFF2-40B4-BE49-F238E27FC236}">
                <a16:creationId xmlns:a16="http://schemas.microsoft.com/office/drawing/2014/main" id="{1C802C8E-2F8F-4660-B2D9-2FD500A627E8}"/>
              </a:ext>
            </a:extLst>
          </p:cNvPr>
          <p:cNvSpPr txBox="1"/>
          <p:nvPr/>
        </p:nvSpPr>
        <p:spPr>
          <a:xfrm>
            <a:off x="968187" y="5758342"/>
            <a:ext cx="5127813"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open-loop policy (no feedback)</a:t>
            </a:r>
            <a:endParaRPr lang="zh-CN" altLang="en-US" sz="2400" dirty="0">
              <a:ln w="0"/>
              <a:latin typeface="Arial" panose="020B0604020202020204" pitchFamily="34" charset="0"/>
              <a:cs typeface="Arial" panose="020B0604020202020204" pitchFamily="34" charset="0"/>
            </a:endParaRPr>
          </a:p>
        </p:txBody>
      </p:sp>
      <p:sp>
        <p:nvSpPr>
          <p:cNvPr id="12" name="文本框 8">
            <a:extLst>
              <a:ext uri="{FF2B5EF4-FFF2-40B4-BE49-F238E27FC236}">
                <a16:creationId xmlns:a16="http://schemas.microsoft.com/office/drawing/2014/main" id="{0EE96EB1-10FA-4F62-B24C-DB9F753E2636}"/>
              </a:ext>
            </a:extLst>
          </p:cNvPr>
          <p:cNvSpPr txBox="1"/>
          <p:nvPr/>
        </p:nvSpPr>
        <p:spPr>
          <a:xfrm>
            <a:off x="204583" y="1317362"/>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Noise level: 20%</a:t>
            </a:r>
            <a:endParaRPr lang="zh-CN" altLang="en-US" sz="2400" dirty="0"/>
          </a:p>
        </p:txBody>
      </p:sp>
      <p:sp>
        <p:nvSpPr>
          <p:cNvPr id="11" name="Rectangle: Rounded Corners 10">
            <a:extLst>
              <a:ext uri="{FF2B5EF4-FFF2-40B4-BE49-F238E27FC236}">
                <a16:creationId xmlns:a16="http://schemas.microsoft.com/office/drawing/2014/main" id="{9F3CD0DF-9C80-4273-92F9-E377F5E52C5E}"/>
              </a:ext>
            </a:extLst>
          </p:cNvPr>
          <p:cNvSpPr/>
          <p:nvPr/>
        </p:nvSpPr>
        <p:spPr>
          <a:xfrm>
            <a:off x="2631440" y="124012"/>
            <a:ext cx="692912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badi" panose="020B0604020104020204" pitchFamily="34" charset="0"/>
              </a:rPr>
              <a:t>D2C applied on Robotic Arm Model</a:t>
            </a:r>
            <a:endParaRPr lang="zh-CN" altLang="en-US" sz="3200" dirty="0">
              <a:ln w="9525">
                <a:solidFill>
                  <a:schemeClr val="bg1"/>
                </a:solidFill>
                <a:prstDash val="solid"/>
              </a:ln>
              <a:latin typeface="Abadi" panose="020B0604020104020204" pitchFamily="34" charset="0"/>
            </a:endParaRPr>
          </a:p>
        </p:txBody>
      </p:sp>
      <p:sp>
        <p:nvSpPr>
          <p:cNvPr id="15" name="文本框 14"/>
          <p:cNvSpPr txBox="1"/>
          <p:nvPr/>
        </p:nvSpPr>
        <p:spPr>
          <a:xfrm>
            <a:off x="4508171" y="4947169"/>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Failed</a:t>
            </a:r>
            <a:endParaRPr lang="zh-CN" altLang="en-US" sz="2400" dirty="0"/>
          </a:p>
        </p:txBody>
      </p:sp>
      <p:sp>
        <p:nvSpPr>
          <p:cNvPr id="16" name="文本框 15"/>
          <p:cNvSpPr txBox="1"/>
          <p:nvPr/>
        </p:nvSpPr>
        <p:spPr>
          <a:xfrm>
            <a:off x="6405102" y="4947169"/>
            <a:ext cx="175134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Succeeded</a:t>
            </a:r>
            <a:endParaRPr lang="zh-CN" altLang="en-US" sz="2400" dirty="0"/>
          </a:p>
        </p:txBody>
      </p:sp>
      <p:cxnSp>
        <p:nvCxnSpPr>
          <p:cNvPr id="17" name="直接箭头连接符 16">
            <a:extLst>
              <a:ext uri="{FF2B5EF4-FFF2-40B4-BE49-F238E27FC236}">
                <a16:creationId xmlns:a16="http://schemas.microsoft.com/office/drawing/2014/main" id="{F3AD10F4-33DF-4489-BCAB-2E3819F095C8}"/>
              </a:ext>
            </a:extLst>
          </p:cNvPr>
          <p:cNvCxnSpPr>
            <a:cxnSpLocks/>
          </p:cNvCxnSpPr>
          <p:nvPr/>
        </p:nvCxnSpPr>
        <p:spPr>
          <a:xfrm flipH="1">
            <a:off x="3703320" y="1858925"/>
            <a:ext cx="2894232" cy="11494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5BD9943-5B6F-4666-AD4E-87B6236818C7}"/>
              </a:ext>
            </a:extLst>
          </p:cNvPr>
          <p:cNvCxnSpPr>
            <a:cxnSpLocks/>
          </p:cNvCxnSpPr>
          <p:nvPr/>
        </p:nvCxnSpPr>
        <p:spPr>
          <a:xfrm>
            <a:off x="6597551" y="1858925"/>
            <a:ext cx="3040225" cy="11585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8">
            <a:extLst>
              <a:ext uri="{FF2B5EF4-FFF2-40B4-BE49-F238E27FC236}">
                <a16:creationId xmlns:a16="http://schemas.microsoft.com/office/drawing/2014/main" id="{6C2B4F8B-527E-4245-B096-45C04BA2079C}"/>
              </a:ext>
            </a:extLst>
          </p:cNvPr>
          <p:cNvSpPr txBox="1"/>
          <p:nvPr/>
        </p:nvSpPr>
        <p:spPr>
          <a:xfrm>
            <a:off x="5556239" y="1317362"/>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Red Ball: Target</a:t>
            </a:r>
            <a:endParaRPr lang="zh-CN" altLang="en-US" sz="2400" dirty="0"/>
          </a:p>
        </p:txBody>
      </p:sp>
    </p:spTree>
    <p:extLst>
      <p:ext uri="{BB962C8B-B14F-4D97-AF65-F5344CB8AC3E}">
        <p14:creationId xmlns:p14="http://schemas.microsoft.com/office/powerpoint/2010/main" val="86389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 fill="hold"/>
                                        <p:tgtEl>
                                          <p:spTgt spid="8"/>
                                        </p:tgtEl>
                                      </p:cBhvr>
                                    </p:cmd>
                                  </p:childTnLst>
                                </p:cTn>
                              </p:par>
                              <p:par>
                                <p:cTn id="7" presetID="1" presetClass="mediacall" presetSubtype="0" fill="hold" nodeType="withEffect">
                                  <p:stCondLst>
                                    <p:cond delay="0"/>
                                  </p:stCondLst>
                                  <p:childTnLst>
                                    <p:cmd type="call" cmd="playFrom(0.0)">
                                      <p:cBhvr>
                                        <p:cTn id="8" dur="4233" fill="hold"/>
                                        <p:tgtEl>
                                          <p:spTgt spid="9"/>
                                        </p:tgtEl>
                                      </p:cBhvr>
                                    </p:cmd>
                                  </p:childTnLst>
                                </p:cTn>
                              </p:par>
                            </p:childTnLst>
                          </p:cTn>
                        </p:par>
                        <p:par>
                          <p:cTn id="9" fill="hold">
                            <p:stCondLst>
                              <p:cond delay="4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5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video>
              <p:cMediaNode vol="80000">
                <p:cTn id="23" fill="hold" display="0">
                  <p:stCondLst>
                    <p:cond delay="indefinite"/>
                  </p:stCondLst>
                </p:cTn>
                <p:tgtEl>
                  <p:spTgt spid="9"/>
                </p:tgtEl>
              </p:cMediaNode>
            </p:video>
            <p:seq concurrent="1" nextAc="seek">
              <p:cTn id="24" restart="whenNotActive" fill="hold" evtFilter="cancelBubble" nodeType="interactiveSeq">
                <p:stCondLst>
                  <p:cond evt="onClick" delay="0">
                    <p:tgtEl>
                      <p:spTgt spid="9"/>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9"/>
                                        </p:tgtEl>
                                      </p:cBhvr>
                                    </p:cmd>
                                  </p:childTnLst>
                                </p:cTn>
                              </p:par>
                            </p:childTnLst>
                          </p:cTn>
                        </p:par>
                      </p:childTnLst>
                    </p:cTn>
                  </p:par>
                </p:childTnLst>
              </p:cTn>
              <p:nextCondLst>
                <p:cond evt="onClick" delay="0">
                  <p:tgtEl>
                    <p:spTgt spid="9"/>
                  </p:tgtEl>
                </p:cond>
              </p:nextCondLst>
            </p:seq>
          </p:childTnLst>
        </p:cTn>
      </p:par>
    </p:tnLst>
    <p:bldLst>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7820B746-A9D5-4563-B4CB-8CE4711E9EC3}"/>
              </a:ext>
            </a:extLst>
          </p:cNvPr>
          <p:cNvSpPr/>
          <p:nvPr/>
        </p:nvSpPr>
        <p:spPr>
          <a:xfrm>
            <a:off x="1239520" y="295378"/>
            <a:ext cx="97129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n w="9525">
                  <a:solidFill>
                    <a:schemeClr val="bg1"/>
                  </a:solidFill>
                  <a:prstDash val="solid"/>
                </a:ln>
                <a:latin typeface="Arial" panose="020B0604020202020204" pitchFamily="34" charset="0"/>
                <a:cs typeface="Arial" panose="020B0604020202020204" pitchFamily="34" charset="0"/>
              </a:rPr>
              <a:t>Performance comparison between D2C open-loop and closed-loop control policy</a:t>
            </a:r>
            <a:endParaRPr lang="zh-CN" altLang="en-US" sz="2800" dirty="0">
              <a:ln w="9525">
                <a:solidFill>
                  <a:schemeClr val="bg1"/>
                </a:solidFill>
                <a:prstDash val="solid"/>
              </a:ln>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A503578-07AE-4BCA-964C-1BF00D358C5B}"/>
              </a:ext>
            </a:extLst>
          </p:cNvPr>
          <p:cNvSpPr txBox="1"/>
          <p:nvPr/>
        </p:nvSpPr>
        <p:spPr>
          <a:xfrm>
            <a:off x="1239520" y="1376656"/>
            <a:ext cx="3493358" cy="510778"/>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r>
              <a:rPr lang="en-US" altLang="zh-CN" sz="2400" dirty="0">
                <a:latin typeface="Arial" panose="020B0604020202020204" pitchFamily="34" charset="0"/>
                <a:cs typeface="Arial" panose="020B0604020202020204" pitchFamily="34" charset="0"/>
              </a:rPr>
              <a:t>Robotic Arm Model</a:t>
            </a:r>
            <a:endParaRPr lang="zh-CN" altLang="en-US" sz="2400" dirty="0">
              <a:latin typeface="Arial" panose="020B0604020202020204" pitchFamily="34" charset="0"/>
              <a:cs typeface="Arial" panose="020B0604020202020204" pitchFamily="34" charset="0"/>
            </a:endParaRPr>
          </a:p>
        </p:txBody>
      </p:sp>
      <p:pic>
        <p:nvPicPr>
          <p:cNvPr id="3" name="图片 2" descr="图片包含 文字, 地图&#10;&#10;描述已自动生成">
            <a:extLst>
              <a:ext uri="{FF2B5EF4-FFF2-40B4-BE49-F238E27FC236}">
                <a16:creationId xmlns:a16="http://schemas.microsoft.com/office/drawing/2014/main" id="{0DA7944A-FFEF-47A6-8810-410E33C4B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125" y="2094381"/>
            <a:ext cx="6117238" cy="4610278"/>
          </a:xfrm>
          <a:prstGeom prst="rect">
            <a:avLst/>
          </a:prstGeom>
        </p:spPr>
      </p:pic>
    </p:spTree>
    <p:extLst>
      <p:ext uri="{BB962C8B-B14F-4D97-AF65-F5344CB8AC3E}">
        <p14:creationId xmlns:p14="http://schemas.microsoft.com/office/powerpoint/2010/main" val="247177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AA135BA-E633-4F6E-88D4-8D2193F9C937}"/>
              </a:ext>
            </a:extLst>
          </p:cNvPr>
          <p:cNvSpPr txBox="1">
            <a:spLocks/>
          </p:cNvSpPr>
          <p:nvPr/>
        </p:nvSpPr>
        <p:spPr>
          <a:xfrm>
            <a:off x="313765" y="1"/>
            <a:ext cx="10121153" cy="8875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200" dirty="0">
              <a:latin typeface="Abadi" panose="020B0604020104020204" pitchFamily="34" charset="0"/>
            </a:endParaRPr>
          </a:p>
        </p:txBody>
      </p:sp>
      <p:sp>
        <p:nvSpPr>
          <p:cNvPr id="5" name="文本框 4">
            <a:extLst>
              <a:ext uri="{FF2B5EF4-FFF2-40B4-BE49-F238E27FC236}">
                <a16:creationId xmlns:a16="http://schemas.microsoft.com/office/drawing/2014/main" id="{49785034-0CF7-4AD5-96AD-C7D0038DB446}"/>
              </a:ext>
            </a:extLst>
          </p:cNvPr>
          <p:cNvSpPr txBox="1"/>
          <p:nvPr/>
        </p:nvSpPr>
        <p:spPr>
          <a:xfrm>
            <a:off x="7723095" y="5960552"/>
            <a:ext cx="3980330"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closed-loop policy</a:t>
            </a:r>
            <a:endParaRPr lang="zh-CN" altLang="en-US" sz="2400" dirty="0">
              <a:ln w="0"/>
              <a:latin typeface="Arial" panose="020B0604020202020204" pitchFamily="34" charset="0"/>
              <a:cs typeface="Arial" panose="020B0604020202020204" pitchFamily="34" charset="0"/>
            </a:endParaRPr>
          </a:p>
        </p:txBody>
      </p:sp>
      <p:pic>
        <p:nvPicPr>
          <p:cNvPr id="8" name="swimmer6t_openloop">
            <a:hlinkClick r:id="" action="ppaction://media"/>
            <a:extLst>
              <a:ext uri="{FF2B5EF4-FFF2-40B4-BE49-F238E27FC236}">
                <a16:creationId xmlns:a16="http://schemas.microsoft.com/office/drawing/2014/main" id="{BF0AD267-BC20-4E90-AC27-583D0C12F3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36053"/>
            <a:ext cx="6096000" cy="3609474"/>
          </a:xfrm>
          <a:prstGeom prst="rect">
            <a:avLst/>
          </a:prstGeom>
        </p:spPr>
      </p:pic>
      <p:pic>
        <p:nvPicPr>
          <p:cNvPr id="9" name="swimmer6t_closedloop">
            <a:hlinkClick r:id="" action="ppaction://media"/>
            <a:extLst>
              <a:ext uri="{FF2B5EF4-FFF2-40B4-BE49-F238E27FC236}">
                <a16:creationId xmlns:a16="http://schemas.microsoft.com/office/drawing/2014/main" id="{3307102F-1F0E-4B5C-A323-D0583F64C94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2136053"/>
            <a:ext cx="6096000" cy="3609474"/>
          </a:xfrm>
          <a:prstGeom prst="rect">
            <a:avLst/>
          </a:prstGeom>
        </p:spPr>
      </p:pic>
      <p:sp>
        <p:nvSpPr>
          <p:cNvPr id="10" name="文本框 9">
            <a:extLst>
              <a:ext uri="{FF2B5EF4-FFF2-40B4-BE49-F238E27FC236}">
                <a16:creationId xmlns:a16="http://schemas.microsoft.com/office/drawing/2014/main" id="{9C1C3E8F-6A69-4F9C-B185-FA9FE89A86D6}"/>
              </a:ext>
            </a:extLst>
          </p:cNvPr>
          <p:cNvSpPr txBox="1"/>
          <p:nvPr/>
        </p:nvSpPr>
        <p:spPr>
          <a:xfrm>
            <a:off x="968187" y="5976702"/>
            <a:ext cx="5127813" cy="461665"/>
          </a:xfrm>
          <a:prstGeom prst="rect">
            <a:avLst/>
          </a:prstGeom>
          <a:noFill/>
        </p:spPr>
        <p:txBody>
          <a:bodyPr wrap="square" rtlCol="0">
            <a:spAutoFit/>
          </a:bodyPr>
          <a:lstStyle/>
          <a:p>
            <a:r>
              <a:rPr lang="en-US" altLang="zh-CN" sz="2400" dirty="0">
                <a:ln w="0"/>
                <a:latin typeface="Arial" panose="020B0604020202020204" pitchFamily="34" charset="0"/>
                <a:cs typeface="Arial" panose="020B0604020202020204" pitchFamily="34" charset="0"/>
              </a:rPr>
              <a:t>D2C open-loop policy (no feedback)</a:t>
            </a:r>
            <a:endParaRPr lang="zh-CN" altLang="en-US" sz="2400" dirty="0">
              <a:ln w="0"/>
              <a:latin typeface="Arial" panose="020B0604020202020204" pitchFamily="34" charset="0"/>
              <a:cs typeface="Arial" panose="020B0604020202020204" pitchFamily="34" charset="0"/>
            </a:endParaRPr>
          </a:p>
        </p:txBody>
      </p:sp>
      <p:sp>
        <p:nvSpPr>
          <p:cNvPr id="12" name="文本框 8">
            <a:extLst>
              <a:ext uri="{FF2B5EF4-FFF2-40B4-BE49-F238E27FC236}">
                <a16:creationId xmlns:a16="http://schemas.microsoft.com/office/drawing/2014/main" id="{BAE3F43D-717D-4CF3-9F10-C703B97CDB59}"/>
              </a:ext>
            </a:extLst>
          </p:cNvPr>
          <p:cNvSpPr txBox="1"/>
          <p:nvPr/>
        </p:nvSpPr>
        <p:spPr>
          <a:xfrm>
            <a:off x="204583" y="1453693"/>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Noise level: 20%</a:t>
            </a:r>
            <a:endParaRPr lang="zh-CN" altLang="en-US" sz="2400" dirty="0"/>
          </a:p>
        </p:txBody>
      </p:sp>
      <p:sp>
        <p:nvSpPr>
          <p:cNvPr id="11" name="Rectangle: Rounded Corners 10">
            <a:extLst>
              <a:ext uri="{FF2B5EF4-FFF2-40B4-BE49-F238E27FC236}">
                <a16:creationId xmlns:a16="http://schemas.microsoft.com/office/drawing/2014/main" id="{3BCDD900-79C5-47EB-90FA-0AC219026BF5}"/>
              </a:ext>
            </a:extLst>
          </p:cNvPr>
          <p:cNvSpPr/>
          <p:nvPr/>
        </p:nvSpPr>
        <p:spPr>
          <a:xfrm>
            <a:off x="1757082" y="124012"/>
            <a:ext cx="8677836"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rial" panose="020B0604020202020204" pitchFamily="34" charset="0"/>
                <a:cs typeface="Arial" panose="020B0604020202020204" pitchFamily="34" charset="0"/>
              </a:rPr>
              <a:t>D2C applied on 6-link swimmer model</a:t>
            </a:r>
            <a:endParaRPr lang="zh-CN" altLang="en-US" sz="3200" dirty="0">
              <a:ln w="9525">
                <a:solidFill>
                  <a:schemeClr val="bg1"/>
                </a:solidFill>
                <a:prstDash val="solid"/>
              </a:ln>
              <a:latin typeface="Arial" panose="020B0604020202020204" pitchFamily="34" charset="0"/>
              <a:cs typeface="Arial" panose="020B0604020202020204" pitchFamily="34" charset="0"/>
            </a:endParaRPr>
          </a:p>
        </p:txBody>
      </p:sp>
      <p:sp>
        <p:nvSpPr>
          <p:cNvPr id="13" name="文本框 12"/>
          <p:cNvSpPr txBox="1"/>
          <p:nvPr/>
        </p:nvSpPr>
        <p:spPr>
          <a:xfrm>
            <a:off x="4508171" y="4947169"/>
            <a:ext cx="1207008"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Failed</a:t>
            </a:r>
            <a:endParaRPr lang="zh-CN" altLang="en-US" sz="2400" dirty="0"/>
          </a:p>
        </p:txBody>
      </p:sp>
      <p:sp>
        <p:nvSpPr>
          <p:cNvPr id="14" name="文本框 13"/>
          <p:cNvSpPr txBox="1"/>
          <p:nvPr/>
        </p:nvSpPr>
        <p:spPr>
          <a:xfrm>
            <a:off x="6405102" y="4947169"/>
            <a:ext cx="175134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400" dirty="0"/>
              <a:t>Succeeded</a:t>
            </a:r>
            <a:endParaRPr lang="zh-CN" altLang="en-US" sz="2400" dirty="0"/>
          </a:p>
        </p:txBody>
      </p:sp>
      <p:cxnSp>
        <p:nvCxnSpPr>
          <p:cNvPr id="15" name="直接箭头连接符 14">
            <a:extLst>
              <a:ext uri="{FF2B5EF4-FFF2-40B4-BE49-F238E27FC236}">
                <a16:creationId xmlns:a16="http://schemas.microsoft.com/office/drawing/2014/main" id="{F3AD10F4-33DF-4489-BCAB-2E3819F095C8}"/>
              </a:ext>
            </a:extLst>
          </p:cNvPr>
          <p:cNvCxnSpPr>
            <a:cxnSpLocks/>
          </p:cNvCxnSpPr>
          <p:nvPr/>
        </p:nvCxnSpPr>
        <p:spPr>
          <a:xfrm flipH="1">
            <a:off x="2350008" y="1995256"/>
            <a:ext cx="4247544" cy="12417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5BD9943-5B6F-4666-AD4E-87B6236818C7}"/>
              </a:ext>
            </a:extLst>
          </p:cNvPr>
          <p:cNvCxnSpPr>
            <a:cxnSpLocks/>
          </p:cNvCxnSpPr>
          <p:nvPr/>
        </p:nvCxnSpPr>
        <p:spPr>
          <a:xfrm>
            <a:off x="6597551" y="1995256"/>
            <a:ext cx="1650337" cy="120514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8">
            <a:extLst>
              <a:ext uri="{FF2B5EF4-FFF2-40B4-BE49-F238E27FC236}">
                <a16:creationId xmlns:a16="http://schemas.microsoft.com/office/drawing/2014/main" id="{6C2B4F8B-527E-4245-B096-45C04BA2079C}"/>
              </a:ext>
            </a:extLst>
          </p:cNvPr>
          <p:cNvSpPr txBox="1"/>
          <p:nvPr/>
        </p:nvSpPr>
        <p:spPr>
          <a:xfrm>
            <a:off x="5556239" y="1453693"/>
            <a:ext cx="2283725" cy="528115"/>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pPr algn="ctr"/>
            <a:r>
              <a:rPr lang="en-US" altLang="zh-CN" sz="2400" dirty="0"/>
              <a:t>Red Ball: Target</a:t>
            </a:r>
            <a:endParaRPr lang="zh-CN" altLang="en-US" sz="2400" dirty="0"/>
          </a:p>
        </p:txBody>
      </p:sp>
    </p:spTree>
    <p:extLst>
      <p:ext uri="{BB962C8B-B14F-4D97-AF65-F5344CB8AC3E}">
        <p14:creationId xmlns:p14="http://schemas.microsoft.com/office/powerpoint/2010/main" val="43528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3" fill="hold"/>
                                        <p:tgtEl>
                                          <p:spTgt spid="8"/>
                                        </p:tgtEl>
                                      </p:cBhvr>
                                    </p:cmd>
                                  </p:childTnLst>
                                </p:cTn>
                              </p:par>
                              <p:par>
                                <p:cTn id="7" presetID="1" presetClass="mediacall" presetSubtype="0" fill="hold" nodeType="withEffect">
                                  <p:stCondLst>
                                    <p:cond delay="0"/>
                                  </p:stCondLst>
                                  <p:childTnLst>
                                    <p:cmd type="call" cmd="playFrom(0.0)">
                                      <p:cBhvr>
                                        <p:cTn id="8" dur="9900" fill="hold"/>
                                        <p:tgtEl>
                                          <p:spTgt spid="9"/>
                                        </p:tgtEl>
                                      </p:cBhvr>
                                    </p:cmd>
                                  </p:childTnLst>
                                </p:cTn>
                              </p:par>
                            </p:childTnLst>
                          </p:cTn>
                        </p:par>
                        <p:par>
                          <p:cTn id="9" fill="hold">
                            <p:stCondLst>
                              <p:cond delay="99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104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video>
              <p:cMediaNode vol="80000">
                <p:cTn id="23" fill="hold" display="0">
                  <p:stCondLst>
                    <p:cond delay="indefinite"/>
                  </p:stCondLst>
                </p:cTn>
                <p:tgtEl>
                  <p:spTgt spid="9"/>
                </p:tgtEl>
              </p:cMediaNode>
            </p:video>
            <p:seq concurrent="1" nextAc="seek">
              <p:cTn id="24" restart="whenNotActive" fill="hold" evtFilter="cancelBubble" nodeType="interactiveSeq">
                <p:stCondLst>
                  <p:cond evt="onClick" delay="0">
                    <p:tgtEl>
                      <p:spTgt spid="9"/>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9"/>
                                        </p:tgtEl>
                                      </p:cBhvr>
                                    </p:cmd>
                                  </p:childTnLst>
                                </p:cTn>
                              </p:par>
                            </p:childTnLst>
                          </p:cTn>
                        </p:par>
                      </p:childTnLst>
                    </p:cTn>
                  </p:par>
                </p:childTnLst>
              </p:cTn>
              <p:nextCondLst>
                <p:cond evt="onClick" delay="0">
                  <p:tgtEl>
                    <p:spTgt spid="9"/>
                  </p:tgtEl>
                </p:cond>
              </p:nextCondLst>
            </p:seq>
          </p:childTnLst>
        </p:cTn>
      </p:par>
    </p:tnLst>
    <p:bldLst>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
            <a:extLst>
              <a:ext uri="{FF2B5EF4-FFF2-40B4-BE49-F238E27FC236}">
                <a16:creationId xmlns:a16="http://schemas.microsoft.com/office/drawing/2014/main" id="{DF3542E1-E573-459F-92C0-11AB098FF76D}"/>
              </a:ext>
            </a:extLst>
          </p:cNvPr>
          <p:cNvSpPr/>
          <p:nvPr/>
        </p:nvSpPr>
        <p:spPr>
          <a:xfrm>
            <a:off x="565746" y="26993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badi" panose="020B0604020104020204" pitchFamily="34" charset="0"/>
              </a:rPr>
              <a:t>Decoupled Data-based Control (D2C) Algorithm </a:t>
            </a:r>
            <a:endParaRPr lang="zh-CN" altLang="en-US" sz="3200" dirty="0">
              <a:latin typeface="Abadi" panose="020B0604020104020204" pitchFamily="34" charset="0"/>
            </a:endParaRPr>
          </a:p>
        </p:txBody>
      </p:sp>
      <p:pic>
        <p:nvPicPr>
          <p:cNvPr id="6" name="图片 5">
            <a:extLst>
              <a:ext uri="{FF2B5EF4-FFF2-40B4-BE49-F238E27FC236}">
                <a16:creationId xmlns:a16="http://schemas.microsoft.com/office/drawing/2014/main" id="{BE80E435-9660-4E68-851A-BFD7BB0A69FB}"/>
              </a:ext>
            </a:extLst>
          </p:cNvPr>
          <p:cNvPicPr>
            <a:picLocks noChangeAspect="1"/>
          </p:cNvPicPr>
          <p:nvPr/>
        </p:nvPicPr>
        <p:blipFill>
          <a:blip r:embed="rId2"/>
          <a:stretch>
            <a:fillRect/>
          </a:stretch>
        </p:blipFill>
        <p:spPr>
          <a:xfrm>
            <a:off x="6065088" y="1748673"/>
            <a:ext cx="5115753" cy="568417"/>
          </a:xfrm>
          <a:prstGeom prst="rect">
            <a:avLst/>
          </a:prstGeom>
        </p:spPr>
      </p:pic>
      <p:pic>
        <p:nvPicPr>
          <p:cNvPr id="7" name="图片 6">
            <a:extLst>
              <a:ext uri="{FF2B5EF4-FFF2-40B4-BE49-F238E27FC236}">
                <a16:creationId xmlns:a16="http://schemas.microsoft.com/office/drawing/2014/main" id="{15B57F9B-6460-4CAB-9D51-C94285CF13AA}"/>
              </a:ext>
            </a:extLst>
          </p:cNvPr>
          <p:cNvPicPr>
            <a:picLocks noChangeAspect="1"/>
          </p:cNvPicPr>
          <p:nvPr/>
        </p:nvPicPr>
        <p:blipFill>
          <a:blip r:embed="rId3"/>
          <a:stretch>
            <a:fillRect/>
          </a:stretch>
        </p:blipFill>
        <p:spPr>
          <a:xfrm>
            <a:off x="6082626" y="2182154"/>
            <a:ext cx="5098215" cy="996203"/>
          </a:xfrm>
          <a:prstGeom prst="rect">
            <a:avLst/>
          </a:prstGeom>
        </p:spPr>
      </p:pic>
      <p:sp>
        <p:nvSpPr>
          <p:cNvPr id="8" name="文本框 6">
            <a:extLst>
              <a:ext uri="{FF2B5EF4-FFF2-40B4-BE49-F238E27FC236}">
                <a16:creationId xmlns:a16="http://schemas.microsoft.com/office/drawing/2014/main" id="{614D4C45-473D-4092-8E54-AF788C810AD4}"/>
              </a:ext>
            </a:extLst>
          </p:cNvPr>
          <p:cNvSpPr txBox="1"/>
          <p:nvPr/>
        </p:nvSpPr>
        <p:spPr>
          <a:xfrm>
            <a:off x="817592" y="1614431"/>
            <a:ext cx="10515600" cy="1634490"/>
          </a:xfrm>
          <a:prstGeom prst="roundRect">
            <a:avLst/>
          </a:prstGeom>
          <a:solidFill>
            <a:schemeClr val="accent2">
              <a:lumMod val="20000"/>
              <a:lumOff val="80000"/>
              <a:alpha val="2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a:t> </a:t>
            </a:r>
          </a:p>
          <a:p>
            <a:endParaRPr lang="en-US" altLang="zh-CN" dirty="0"/>
          </a:p>
          <a:p>
            <a:endParaRPr lang="en-US" altLang="zh-CN" dirty="0"/>
          </a:p>
          <a:p>
            <a:endParaRPr lang="en-US" altLang="zh-CN" dirty="0"/>
          </a:p>
          <a:p>
            <a:endParaRPr lang="zh-CN" altLang="en-US" dirty="0"/>
          </a:p>
        </p:txBody>
      </p:sp>
      <p:sp>
        <p:nvSpPr>
          <p:cNvPr id="9" name="内容占位符 2">
            <a:extLst>
              <a:ext uri="{FF2B5EF4-FFF2-40B4-BE49-F238E27FC236}">
                <a16:creationId xmlns:a16="http://schemas.microsoft.com/office/drawing/2014/main" id="{4604E94D-054B-4484-BAEE-33E3C8C2B5DA}"/>
              </a:ext>
            </a:extLst>
          </p:cNvPr>
          <p:cNvSpPr txBox="1">
            <a:spLocks/>
          </p:cNvSpPr>
          <p:nvPr/>
        </p:nvSpPr>
        <p:spPr>
          <a:xfrm>
            <a:off x="995016" y="1748673"/>
            <a:ext cx="5438964" cy="4334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For the nonlinear stochastic system:</a:t>
            </a:r>
            <a:endParaRPr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FE0E819-945C-4465-A1E8-54517DD872FD}"/>
              </a:ext>
            </a:extLst>
          </p:cNvPr>
          <p:cNvSpPr txBox="1"/>
          <p:nvPr/>
        </p:nvSpPr>
        <p:spPr>
          <a:xfrm>
            <a:off x="1188290" y="2388808"/>
            <a:ext cx="4876798"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Solve the optimal control problem:</a:t>
            </a:r>
            <a:endParaRPr lang="zh-CN" altLang="en-US" sz="24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ABB2254E-18B4-40F6-BB53-16742C02767A}"/>
              </a:ext>
            </a:extLst>
          </p:cNvPr>
          <p:cNvSpPr txBox="1"/>
          <p:nvPr/>
        </p:nvSpPr>
        <p:spPr>
          <a:xfrm>
            <a:off x="838200" y="4149392"/>
            <a:ext cx="10515600" cy="1804749"/>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Step 1: Open-loop Optimization</a:t>
            </a:r>
          </a:p>
          <a:p>
            <a:pPr marL="342900" indent="-342900">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Step 2: System Identification</a:t>
            </a:r>
          </a:p>
          <a:p>
            <a:pPr marL="342900" indent="-342900">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Step 3: Calculate LQR Gain</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526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7820B746-A9D5-4563-B4CB-8CE4711E9EC3}"/>
              </a:ext>
            </a:extLst>
          </p:cNvPr>
          <p:cNvSpPr/>
          <p:nvPr/>
        </p:nvSpPr>
        <p:spPr>
          <a:xfrm>
            <a:off x="1239520" y="295378"/>
            <a:ext cx="97129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n w="9525">
                  <a:solidFill>
                    <a:schemeClr val="bg1"/>
                  </a:solidFill>
                  <a:prstDash val="solid"/>
                </a:ln>
                <a:latin typeface="Arial" panose="020B0604020202020204" pitchFamily="34" charset="0"/>
                <a:cs typeface="Arial" panose="020B0604020202020204" pitchFamily="34" charset="0"/>
              </a:rPr>
              <a:t>Performance comparison between D2C open-loop and closed-loop control policy</a:t>
            </a:r>
            <a:endParaRPr lang="zh-CN" altLang="en-US" sz="2800" dirty="0">
              <a:ln w="9525">
                <a:solidFill>
                  <a:schemeClr val="bg1"/>
                </a:solidFill>
                <a:prstDash val="solid"/>
              </a:ln>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A503578-07AE-4BCA-964C-1BF00D358C5B}"/>
              </a:ext>
            </a:extLst>
          </p:cNvPr>
          <p:cNvSpPr txBox="1"/>
          <p:nvPr/>
        </p:nvSpPr>
        <p:spPr>
          <a:xfrm>
            <a:off x="1239520" y="1376656"/>
            <a:ext cx="3493358" cy="510778"/>
          </a:xfrm>
          <a:prstGeom prst="roundRect">
            <a:avLst/>
          </a:prstGeom>
          <a:solidFill>
            <a:schemeClr val="tx1">
              <a:alpha val="60000"/>
            </a:schemeClr>
          </a:solidFill>
        </p:spPr>
        <p:style>
          <a:lnRef idx="0">
            <a:schemeClr val="dk1"/>
          </a:lnRef>
          <a:fillRef idx="3">
            <a:schemeClr val="dk1"/>
          </a:fillRef>
          <a:effectRef idx="3">
            <a:schemeClr val="dk1"/>
          </a:effectRef>
          <a:fontRef idx="minor">
            <a:schemeClr val="lt1"/>
          </a:fontRef>
        </p:style>
        <p:txBody>
          <a:bodyPr wrap="square" rtlCol="0" anchor="ctr">
            <a:spAutoFit/>
          </a:bodyPr>
          <a:lstStyle/>
          <a:p>
            <a:r>
              <a:rPr lang="en-US" altLang="zh-CN" sz="2400" dirty="0">
                <a:ln w="9525">
                  <a:solidFill>
                    <a:schemeClr val="bg1"/>
                  </a:solidFill>
                  <a:prstDash val="solid"/>
                </a:ln>
                <a:latin typeface="Arial" panose="020B0604020202020204" pitchFamily="34" charset="0"/>
                <a:cs typeface="Arial" panose="020B0604020202020204" pitchFamily="34" charset="0"/>
              </a:rPr>
              <a:t>6-link Swimmer Model</a:t>
            </a:r>
            <a:endParaRPr lang="zh-CN" altLang="en-US" sz="2400" dirty="0">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E2D9E8CE-3649-4343-9E52-90CBA55186D7}"/>
              </a:ext>
            </a:extLst>
          </p:cNvPr>
          <p:cNvPicPr>
            <a:picLocks noChangeAspect="1"/>
          </p:cNvPicPr>
          <p:nvPr/>
        </p:nvPicPr>
        <p:blipFill>
          <a:blip r:embed="rId2"/>
          <a:stretch>
            <a:fillRect/>
          </a:stretch>
        </p:blipFill>
        <p:spPr>
          <a:xfrm>
            <a:off x="6096000" y="1887434"/>
            <a:ext cx="5995766" cy="4585745"/>
          </a:xfrm>
          <a:prstGeom prst="rect">
            <a:avLst/>
          </a:prstGeom>
        </p:spPr>
      </p:pic>
      <p:pic>
        <p:nvPicPr>
          <p:cNvPr id="3" name="图片 2">
            <a:extLst>
              <a:ext uri="{FF2B5EF4-FFF2-40B4-BE49-F238E27FC236}">
                <a16:creationId xmlns:a16="http://schemas.microsoft.com/office/drawing/2014/main" id="{01F0A942-FBCE-4154-8E2A-AF8BB7A68A4E}"/>
              </a:ext>
            </a:extLst>
          </p:cNvPr>
          <p:cNvPicPr>
            <a:picLocks noChangeAspect="1"/>
          </p:cNvPicPr>
          <p:nvPr/>
        </p:nvPicPr>
        <p:blipFill>
          <a:blip r:embed="rId3"/>
          <a:stretch>
            <a:fillRect/>
          </a:stretch>
        </p:blipFill>
        <p:spPr>
          <a:xfrm>
            <a:off x="100234" y="1887433"/>
            <a:ext cx="5995766" cy="4585745"/>
          </a:xfrm>
          <a:prstGeom prst="rect">
            <a:avLst/>
          </a:prstGeom>
        </p:spPr>
      </p:pic>
    </p:spTree>
    <p:extLst>
      <p:ext uri="{BB962C8B-B14F-4D97-AF65-F5344CB8AC3E}">
        <p14:creationId xmlns:p14="http://schemas.microsoft.com/office/powerpoint/2010/main" val="3943702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B3EFD167-5EC2-46AB-B13F-7721D2CC784B}"/>
              </a:ext>
            </a:extLst>
          </p:cNvPr>
          <p:cNvGrpSpPr/>
          <p:nvPr/>
        </p:nvGrpSpPr>
        <p:grpSpPr>
          <a:xfrm>
            <a:off x="1199698" y="1480563"/>
            <a:ext cx="9260341" cy="2458816"/>
            <a:chOff x="-236427" y="1480563"/>
            <a:chExt cx="9260341" cy="2458816"/>
          </a:xfrm>
        </p:grpSpPr>
        <p:sp>
          <p:nvSpPr>
            <p:cNvPr id="6" name="Rectangle 5">
              <a:extLst>
                <a:ext uri="{FF2B5EF4-FFF2-40B4-BE49-F238E27FC236}">
                  <a16:creationId xmlns:a16="http://schemas.microsoft.com/office/drawing/2014/main" id="{94211904-2CB0-4173-A43B-1D9A6A935673}"/>
                </a:ext>
              </a:extLst>
            </p:cNvPr>
            <p:cNvSpPr/>
            <p:nvPr/>
          </p:nvSpPr>
          <p:spPr>
            <a:xfrm>
              <a:off x="-236427" y="1480563"/>
              <a:ext cx="5383981" cy="584775"/>
            </a:xfrm>
            <a:prstGeom prst="rect">
              <a:avLst/>
            </a:prstGeom>
          </p:spPr>
          <p:txBody>
            <a:bodyPr wrap="square">
              <a:spAutoFit/>
            </a:bodyPr>
            <a:lstStyle/>
            <a:p>
              <a:r>
                <a:rPr lang="en-US" altLang="zh-CN"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Model-based shape control</a:t>
              </a:r>
            </a:p>
          </p:txBody>
        </p:sp>
        <p:grpSp>
          <p:nvGrpSpPr>
            <p:cNvPr id="43" name="Group 42">
              <a:extLst>
                <a:ext uri="{FF2B5EF4-FFF2-40B4-BE49-F238E27FC236}">
                  <a16:creationId xmlns:a16="http://schemas.microsoft.com/office/drawing/2014/main" id="{8CCC78D2-245E-4FAC-B939-1DA72D092E40}"/>
                </a:ext>
              </a:extLst>
            </p:cNvPr>
            <p:cNvGrpSpPr/>
            <p:nvPr/>
          </p:nvGrpSpPr>
          <p:grpSpPr>
            <a:xfrm>
              <a:off x="295836" y="2219448"/>
              <a:ext cx="8728078" cy="1719931"/>
              <a:chOff x="295836" y="2219448"/>
              <a:chExt cx="8728078" cy="1719931"/>
            </a:xfrm>
          </p:grpSpPr>
          <p:grpSp>
            <p:nvGrpSpPr>
              <p:cNvPr id="20" name="Group 19">
                <a:extLst>
                  <a:ext uri="{FF2B5EF4-FFF2-40B4-BE49-F238E27FC236}">
                    <a16:creationId xmlns:a16="http://schemas.microsoft.com/office/drawing/2014/main" id="{E902CADA-000C-4926-87C5-F8B945760E5F}"/>
                  </a:ext>
                </a:extLst>
              </p:cNvPr>
              <p:cNvGrpSpPr/>
              <p:nvPr/>
            </p:nvGrpSpPr>
            <p:grpSpPr>
              <a:xfrm>
                <a:off x="295836" y="2219448"/>
                <a:ext cx="8728078" cy="510778"/>
                <a:chOff x="822276" y="2219448"/>
                <a:chExt cx="8728078" cy="510778"/>
              </a:xfrm>
            </p:grpSpPr>
            <p:sp>
              <p:nvSpPr>
                <p:cNvPr id="2" name="矩形 1">
                  <a:extLst>
                    <a:ext uri="{FF2B5EF4-FFF2-40B4-BE49-F238E27FC236}">
                      <a16:creationId xmlns:a16="http://schemas.microsoft.com/office/drawing/2014/main" id="{4FD633A4-C267-4026-B3BB-082E591A9AA9}"/>
                    </a:ext>
                  </a:extLst>
                </p:cNvPr>
                <p:cNvSpPr/>
                <p:nvPr/>
              </p:nvSpPr>
              <p:spPr>
                <a:xfrm>
                  <a:off x="822276" y="2219448"/>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Faster motion</a:t>
                  </a:r>
                  <a:endParaRPr lang="zh-CN" altLang="en-US" sz="2400" dirty="0">
                    <a:latin typeface="Arial" panose="020B0604020202020204" pitchFamily="34" charset="0"/>
                    <a:cs typeface="Arial" panose="020B0604020202020204" pitchFamily="34" charset="0"/>
                  </a:endParaRPr>
                </a:p>
              </p:txBody>
            </p:sp>
            <p:sp>
              <p:nvSpPr>
                <p:cNvPr id="28" name="矩形 1">
                  <a:extLst>
                    <a:ext uri="{FF2B5EF4-FFF2-40B4-BE49-F238E27FC236}">
                      <a16:creationId xmlns:a16="http://schemas.microsoft.com/office/drawing/2014/main" id="{D2878D92-D6D6-45C9-A6BF-0D0B9B9C66CB}"/>
                    </a:ext>
                  </a:extLst>
                </p:cNvPr>
                <p:cNvSpPr/>
                <p:nvPr/>
              </p:nvSpPr>
              <p:spPr>
                <a:xfrm>
                  <a:off x="5771865" y="2219448"/>
                  <a:ext cx="3778489" cy="510778"/>
                </a:xfrm>
                <a:prstGeom prst="round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Larger control effort</a:t>
                  </a:r>
                  <a:endParaRPr lang="zh-CN" altLang="en-US" sz="2400" dirty="0">
                    <a:latin typeface="Arial" panose="020B0604020202020204" pitchFamily="34" charset="0"/>
                    <a:cs typeface="Arial" panose="020B0604020202020204" pitchFamily="34" charset="0"/>
                  </a:endParaRPr>
                </a:p>
              </p:txBody>
            </p:sp>
            <p:sp>
              <p:nvSpPr>
                <p:cNvPr id="19" name="Arrow: Right 18">
                  <a:extLst>
                    <a:ext uri="{FF2B5EF4-FFF2-40B4-BE49-F238E27FC236}">
                      <a16:creationId xmlns:a16="http://schemas.microsoft.com/office/drawing/2014/main" id="{780FDAAC-41D8-4927-B52A-1627DE861F69}"/>
                    </a:ext>
                  </a:extLst>
                </p:cNvPr>
                <p:cNvSpPr/>
                <p:nvPr/>
              </p:nvSpPr>
              <p:spPr>
                <a:xfrm>
                  <a:off x="4917373" y="2287437"/>
                  <a:ext cx="537883" cy="374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矩形 1">
                <a:extLst>
                  <a:ext uri="{FF2B5EF4-FFF2-40B4-BE49-F238E27FC236}">
                    <a16:creationId xmlns:a16="http://schemas.microsoft.com/office/drawing/2014/main" id="{1054F4FF-0BC4-400B-97EA-403AE8B40811}"/>
                  </a:ext>
                </a:extLst>
              </p:cNvPr>
              <p:cNvSpPr/>
              <p:nvPr/>
            </p:nvSpPr>
            <p:spPr>
              <a:xfrm>
                <a:off x="295836" y="3428601"/>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Negligible training time</a:t>
                </a:r>
                <a:endParaRPr lang="zh-CN" altLang="en-US" sz="2400" dirty="0">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197DADD2-B398-4E38-A5A5-CE7C02C43E6C}"/>
                  </a:ext>
                </a:extLst>
              </p:cNvPr>
              <p:cNvGrpSpPr/>
              <p:nvPr/>
            </p:nvGrpSpPr>
            <p:grpSpPr>
              <a:xfrm>
                <a:off x="295836" y="2824025"/>
                <a:ext cx="8728076" cy="510778"/>
                <a:chOff x="822277" y="2823843"/>
                <a:chExt cx="8728076" cy="510778"/>
              </a:xfrm>
            </p:grpSpPr>
            <p:sp>
              <p:nvSpPr>
                <p:cNvPr id="29" name="矩形 1">
                  <a:extLst>
                    <a:ext uri="{FF2B5EF4-FFF2-40B4-BE49-F238E27FC236}">
                      <a16:creationId xmlns:a16="http://schemas.microsoft.com/office/drawing/2014/main" id="{D6C78769-BD70-463A-B622-6DA3B4F14029}"/>
                    </a:ext>
                  </a:extLst>
                </p:cNvPr>
                <p:cNvSpPr/>
                <p:nvPr/>
              </p:nvSpPr>
              <p:spPr>
                <a:xfrm>
                  <a:off x="5771864" y="2823843"/>
                  <a:ext cx="3778489" cy="510778"/>
                </a:xfrm>
                <a:prstGeom prst="round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Accuracy</a:t>
                  </a:r>
                  <a:endParaRPr lang="zh-CN" altLang="en-US" sz="2400" dirty="0">
                    <a:latin typeface="Arial" panose="020B0604020202020204" pitchFamily="34" charset="0"/>
                    <a:cs typeface="Arial" panose="020B0604020202020204" pitchFamily="34" charset="0"/>
                  </a:endParaRPr>
                </a:p>
              </p:txBody>
            </p:sp>
            <p:sp>
              <p:nvSpPr>
                <p:cNvPr id="27" name="矩形 1">
                  <a:extLst>
                    <a:ext uri="{FF2B5EF4-FFF2-40B4-BE49-F238E27FC236}">
                      <a16:creationId xmlns:a16="http://schemas.microsoft.com/office/drawing/2014/main" id="{28E607AC-23AF-49E2-8C12-D699227132D2}"/>
                    </a:ext>
                  </a:extLst>
                </p:cNvPr>
                <p:cNvSpPr/>
                <p:nvPr/>
              </p:nvSpPr>
              <p:spPr>
                <a:xfrm>
                  <a:off x="822277" y="2823843"/>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Closer to the target</a:t>
                  </a:r>
                  <a:endParaRPr lang="zh-CN" altLang="en-US" sz="2400" dirty="0">
                    <a:latin typeface="Arial" panose="020B0604020202020204" pitchFamily="34" charset="0"/>
                    <a:cs typeface="Arial" panose="020B0604020202020204" pitchFamily="34" charset="0"/>
                  </a:endParaRPr>
                </a:p>
              </p:txBody>
            </p:sp>
            <p:sp>
              <p:nvSpPr>
                <p:cNvPr id="31" name="Arrow: Right 30">
                  <a:extLst>
                    <a:ext uri="{FF2B5EF4-FFF2-40B4-BE49-F238E27FC236}">
                      <a16:creationId xmlns:a16="http://schemas.microsoft.com/office/drawing/2014/main" id="{12DEAEAE-E8E4-4780-85EA-74D2AF8FEC73}"/>
                    </a:ext>
                  </a:extLst>
                </p:cNvPr>
                <p:cNvSpPr/>
                <p:nvPr/>
              </p:nvSpPr>
              <p:spPr>
                <a:xfrm>
                  <a:off x="4917373" y="2891832"/>
                  <a:ext cx="537883" cy="374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5" name="Group 44">
            <a:extLst>
              <a:ext uri="{FF2B5EF4-FFF2-40B4-BE49-F238E27FC236}">
                <a16:creationId xmlns:a16="http://schemas.microsoft.com/office/drawing/2014/main" id="{19541DF6-4F77-4770-92A2-41F7F8F89A99}"/>
              </a:ext>
            </a:extLst>
          </p:cNvPr>
          <p:cNvGrpSpPr/>
          <p:nvPr/>
        </p:nvGrpSpPr>
        <p:grpSpPr>
          <a:xfrm>
            <a:off x="1199698" y="4127775"/>
            <a:ext cx="9260341" cy="2689825"/>
            <a:chOff x="-236427" y="4037629"/>
            <a:chExt cx="9260341" cy="2689825"/>
          </a:xfrm>
        </p:grpSpPr>
        <p:sp>
          <p:nvSpPr>
            <p:cNvPr id="7" name="Rectangle 6">
              <a:extLst>
                <a:ext uri="{FF2B5EF4-FFF2-40B4-BE49-F238E27FC236}">
                  <a16:creationId xmlns:a16="http://schemas.microsoft.com/office/drawing/2014/main" id="{DB34F6CA-C135-42DE-A044-F7F96162B94A}"/>
                </a:ext>
              </a:extLst>
            </p:cNvPr>
            <p:cNvSpPr/>
            <p:nvPr/>
          </p:nvSpPr>
          <p:spPr>
            <a:xfrm>
              <a:off x="-236427" y="4037629"/>
              <a:ext cx="962123" cy="584775"/>
            </a:xfrm>
            <a:prstGeom prst="rect">
              <a:avLst/>
            </a:prstGeom>
          </p:spPr>
          <p:txBody>
            <a:bodyPr wrap="none">
              <a:spAutoFit/>
            </a:bodyPr>
            <a:lstStyle/>
            <a:p>
              <a:r>
                <a:rPr lang="en-US" altLang="zh-CN"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D2C</a:t>
              </a:r>
            </a:p>
          </p:txBody>
        </p:sp>
        <p:grpSp>
          <p:nvGrpSpPr>
            <p:cNvPr id="42" name="Group 41">
              <a:extLst>
                <a:ext uri="{FF2B5EF4-FFF2-40B4-BE49-F238E27FC236}">
                  <a16:creationId xmlns:a16="http://schemas.microsoft.com/office/drawing/2014/main" id="{DADE5CB6-5E2D-431D-9F75-B3DF198EA986}"/>
                </a:ext>
              </a:extLst>
            </p:cNvPr>
            <p:cNvGrpSpPr/>
            <p:nvPr/>
          </p:nvGrpSpPr>
          <p:grpSpPr>
            <a:xfrm>
              <a:off x="295836" y="4598900"/>
              <a:ext cx="8728078" cy="2128554"/>
              <a:chOff x="865482" y="4598900"/>
              <a:chExt cx="8728078" cy="2128554"/>
            </a:xfrm>
          </p:grpSpPr>
          <p:sp>
            <p:nvSpPr>
              <p:cNvPr id="34" name="矩形 1">
                <a:extLst>
                  <a:ext uri="{FF2B5EF4-FFF2-40B4-BE49-F238E27FC236}">
                    <a16:creationId xmlns:a16="http://schemas.microsoft.com/office/drawing/2014/main" id="{2B94A218-6EC0-41CB-A798-5928EF837FBB}"/>
                  </a:ext>
                </a:extLst>
              </p:cNvPr>
              <p:cNvSpPr/>
              <p:nvPr/>
            </p:nvSpPr>
            <p:spPr>
              <a:xfrm>
                <a:off x="865482" y="4598900"/>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Far Less control effort</a:t>
                </a:r>
                <a:endParaRPr lang="zh-CN" altLang="en-US" sz="2400" dirty="0">
                  <a:latin typeface="Arial" panose="020B0604020202020204" pitchFamily="34" charset="0"/>
                  <a:cs typeface="Arial" panose="020B0604020202020204" pitchFamily="34" charset="0"/>
                </a:endParaRPr>
              </a:p>
            </p:txBody>
          </p:sp>
          <p:sp>
            <p:nvSpPr>
              <p:cNvPr id="35" name="矩形 1">
                <a:extLst>
                  <a:ext uri="{FF2B5EF4-FFF2-40B4-BE49-F238E27FC236}">
                    <a16:creationId xmlns:a16="http://schemas.microsoft.com/office/drawing/2014/main" id="{5EF48F73-925F-46B5-B556-6D745705F7D5}"/>
                  </a:ext>
                </a:extLst>
              </p:cNvPr>
              <p:cNvSpPr/>
              <p:nvPr/>
            </p:nvSpPr>
            <p:spPr>
              <a:xfrm>
                <a:off x="5815071" y="4598900"/>
                <a:ext cx="3778489" cy="510778"/>
              </a:xfrm>
              <a:prstGeom prst="round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Optimization</a:t>
                </a:r>
                <a:endParaRPr lang="zh-CN" altLang="en-US" sz="2400" dirty="0">
                  <a:latin typeface="Arial" panose="020B0604020202020204" pitchFamily="34" charset="0"/>
                  <a:cs typeface="Arial" panose="020B0604020202020204" pitchFamily="34" charset="0"/>
                </a:endParaRPr>
              </a:p>
            </p:txBody>
          </p:sp>
          <p:sp>
            <p:nvSpPr>
              <p:cNvPr id="36" name="Arrow: Right 35">
                <a:extLst>
                  <a:ext uri="{FF2B5EF4-FFF2-40B4-BE49-F238E27FC236}">
                    <a16:creationId xmlns:a16="http://schemas.microsoft.com/office/drawing/2014/main" id="{BF86409B-818B-4DC4-BC04-AD4FFDDB2DC1}"/>
                  </a:ext>
                </a:extLst>
              </p:cNvPr>
              <p:cNvSpPr/>
              <p:nvPr/>
            </p:nvSpPr>
            <p:spPr>
              <a:xfrm>
                <a:off x="4960579" y="4666889"/>
                <a:ext cx="537883" cy="374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1">
                <a:extLst>
                  <a:ext uri="{FF2B5EF4-FFF2-40B4-BE49-F238E27FC236}">
                    <a16:creationId xmlns:a16="http://schemas.microsoft.com/office/drawing/2014/main" id="{AEEE277A-FBCC-44B3-B1BE-0012A3D4C963}"/>
                  </a:ext>
                </a:extLst>
              </p:cNvPr>
              <p:cNvSpPr/>
              <p:nvPr/>
            </p:nvSpPr>
            <p:spPr>
              <a:xfrm>
                <a:off x="865482" y="5808053"/>
                <a:ext cx="3778489" cy="919401"/>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No need for analytical models</a:t>
                </a:r>
                <a:endParaRPr lang="zh-CN" altLang="en-US" sz="2400" dirty="0">
                  <a:latin typeface="Arial" panose="020B0604020202020204" pitchFamily="34" charset="0"/>
                  <a:cs typeface="Arial" panose="020B0604020202020204" pitchFamily="34" charset="0"/>
                </a:endParaRPr>
              </a:p>
            </p:txBody>
          </p:sp>
          <p:sp>
            <p:nvSpPr>
              <p:cNvPr id="40" name="矩形 1">
                <a:extLst>
                  <a:ext uri="{FF2B5EF4-FFF2-40B4-BE49-F238E27FC236}">
                    <a16:creationId xmlns:a16="http://schemas.microsoft.com/office/drawing/2014/main" id="{7E31E625-3283-4C35-BFED-AD1CF5775657}"/>
                  </a:ext>
                </a:extLst>
              </p:cNvPr>
              <p:cNvSpPr/>
              <p:nvPr/>
            </p:nvSpPr>
            <p:spPr>
              <a:xfrm>
                <a:off x="865482" y="5203477"/>
                <a:ext cx="3778489" cy="510778"/>
              </a:xfrm>
              <a:prstGeom prst="roundRect">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altLang="zh-CN" sz="2400" dirty="0">
                    <a:latin typeface="Arial" panose="020B0604020202020204" pitchFamily="34" charset="0"/>
                    <a:cs typeface="Arial" panose="020B0604020202020204" pitchFamily="34" charset="0"/>
                  </a:rPr>
                  <a:t> Comparable accuracy</a:t>
                </a:r>
                <a:endParaRPr lang="zh-CN" altLang="en-US" sz="2400" dirty="0">
                  <a:latin typeface="Arial" panose="020B0604020202020204" pitchFamily="34" charset="0"/>
                  <a:cs typeface="Arial" panose="020B0604020202020204" pitchFamily="34" charset="0"/>
                </a:endParaRPr>
              </a:p>
            </p:txBody>
          </p:sp>
        </p:grpSp>
      </p:grpSp>
      <p:sp>
        <p:nvSpPr>
          <p:cNvPr id="23" name="Rectangle: Rounded Corners 22">
            <a:extLst>
              <a:ext uri="{FF2B5EF4-FFF2-40B4-BE49-F238E27FC236}">
                <a16:creationId xmlns:a16="http://schemas.microsoft.com/office/drawing/2014/main" id="{334CE716-6CCB-4990-B6DC-55D4DC7BDA2D}"/>
              </a:ext>
            </a:extLst>
          </p:cNvPr>
          <p:cNvSpPr/>
          <p:nvPr/>
        </p:nvSpPr>
        <p:spPr>
          <a:xfrm>
            <a:off x="1199699" y="171383"/>
            <a:ext cx="9792602" cy="120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rial" panose="020B0604020202020204" pitchFamily="34" charset="0"/>
                <a:cs typeface="Arial" panose="020B0604020202020204" pitchFamily="34" charset="0"/>
              </a:rPr>
              <a:t>Both the model-based shape control and D2C can drive the system to the target</a:t>
            </a:r>
          </a:p>
        </p:txBody>
      </p:sp>
    </p:spTree>
    <p:extLst>
      <p:ext uri="{BB962C8B-B14F-4D97-AF65-F5344CB8AC3E}">
        <p14:creationId xmlns:p14="http://schemas.microsoft.com/office/powerpoint/2010/main" val="89104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E8406D50-986A-45FA-9C25-3A0419409593}"/>
              </a:ext>
            </a:extLst>
          </p:cNvPr>
          <p:cNvGraphicFramePr>
            <a:graphicFrameLocks noGrp="1"/>
          </p:cNvGraphicFramePr>
          <p:nvPr/>
        </p:nvGraphicFramePr>
        <p:xfrm>
          <a:off x="1015997" y="2514600"/>
          <a:ext cx="10160003" cy="3200400"/>
        </p:xfrm>
        <a:graphic>
          <a:graphicData uri="http://schemas.openxmlformats.org/drawingml/2006/table">
            <a:tbl>
              <a:tblPr firstRow="1" bandRow="1">
                <a:tableStyleId>{7DF18680-E054-41AD-8BC1-D1AEF772440D}</a:tableStyleId>
              </a:tblPr>
              <a:tblGrid>
                <a:gridCol w="1955803">
                  <a:extLst>
                    <a:ext uri="{9D8B030D-6E8A-4147-A177-3AD203B41FA5}">
                      <a16:colId xmlns:a16="http://schemas.microsoft.com/office/drawing/2014/main" val="1902158015"/>
                    </a:ext>
                  </a:extLst>
                </a:gridCol>
                <a:gridCol w="1169894">
                  <a:extLst>
                    <a:ext uri="{9D8B030D-6E8A-4147-A177-3AD203B41FA5}">
                      <a16:colId xmlns:a16="http://schemas.microsoft.com/office/drawing/2014/main" val="1594778405"/>
                    </a:ext>
                  </a:extLst>
                </a:gridCol>
                <a:gridCol w="1228590">
                  <a:extLst>
                    <a:ext uri="{9D8B030D-6E8A-4147-A177-3AD203B41FA5}">
                      <a16:colId xmlns:a16="http://schemas.microsoft.com/office/drawing/2014/main" val="2415908013"/>
                    </a:ext>
                  </a:extLst>
                </a:gridCol>
                <a:gridCol w="1729763">
                  <a:extLst>
                    <a:ext uri="{9D8B030D-6E8A-4147-A177-3AD203B41FA5}">
                      <a16:colId xmlns:a16="http://schemas.microsoft.com/office/drawing/2014/main" val="3342342442"/>
                    </a:ext>
                  </a:extLst>
                </a:gridCol>
                <a:gridCol w="1237129">
                  <a:extLst>
                    <a:ext uri="{9D8B030D-6E8A-4147-A177-3AD203B41FA5}">
                      <a16:colId xmlns:a16="http://schemas.microsoft.com/office/drawing/2014/main" val="998211744"/>
                    </a:ext>
                  </a:extLst>
                </a:gridCol>
                <a:gridCol w="1387395">
                  <a:extLst>
                    <a:ext uri="{9D8B030D-6E8A-4147-A177-3AD203B41FA5}">
                      <a16:colId xmlns:a16="http://schemas.microsoft.com/office/drawing/2014/main" val="354920135"/>
                    </a:ext>
                  </a:extLst>
                </a:gridCol>
                <a:gridCol w="1451429">
                  <a:extLst>
                    <a:ext uri="{9D8B030D-6E8A-4147-A177-3AD203B41FA5}">
                      <a16:colId xmlns:a16="http://schemas.microsoft.com/office/drawing/2014/main" val="2418221536"/>
                    </a:ext>
                  </a:extLst>
                </a:gridCol>
              </a:tblGrid>
              <a:tr h="640080">
                <a:tc rowSpan="2">
                  <a:txBody>
                    <a:bodyPr/>
                    <a:lstStyle/>
                    <a:p>
                      <a:pPr algn="ctr"/>
                      <a:r>
                        <a:rPr lang="en-US" altLang="zh-CN" dirty="0"/>
                        <a:t>System</a:t>
                      </a:r>
                      <a:endParaRPr lang="zh-CN" altLang="en-US" dirty="0"/>
                    </a:p>
                  </a:txBody>
                  <a:tcPr anchor="ctr"/>
                </a:tc>
                <a:tc rowSpan="2">
                  <a:txBody>
                    <a:bodyPr/>
                    <a:lstStyle/>
                    <a:p>
                      <a:pPr algn="ctr"/>
                      <a:r>
                        <a:rPr lang="en-US" altLang="zh-CN" dirty="0"/>
                        <a:t>Steps per rollout</a:t>
                      </a:r>
                      <a:endParaRPr lang="zh-CN" altLang="en-US" dirty="0"/>
                    </a:p>
                  </a:txBody>
                  <a:tcPr anchor="ctr"/>
                </a:tc>
                <a:tc rowSpan="2">
                  <a:txBody>
                    <a:bodyPr/>
                    <a:lstStyle/>
                    <a:p>
                      <a:pPr algn="ctr"/>
                      <a:r>
                        <a:rPr lang="en-US" altLang="zh-CN" dirty="0"/>
                        <a:t>Timestep</a:t>
                      </a:r>
                    </a:p>
                    <a:p>
                      <a:pPr algn="ctr"/>
                      <a:r>
                        <a:rPr lang="en-US" altLang="zh-CN" dirty="0"/>
                        <a:t>(in sec.)</a:t>
                      </a:r>
                      <a:endParaRPr lang="zh-CN" altLang="en-US" dirty="0"/>
                    </a:p>
                  </a:txBody>
                  <a:tcPr anchor="ctr"/>
                </a:tc>
                <a:tc rowSpan="2">
                  <a:txBody>
                    <a:bodyPr/>
                    <a:lstStyle/>
                    <a:p>
                      <a:pPr algn="ctr"/>
                      <a:r>
                        <a:rPr lang="en-US" altLang="zh-CN" dirty="0"/>
                        <a:t>Rollout number per iteration</a:t>
                      </a:r>
                      <a:endParaRPr lang="zh-CN" altLang="en-US" dirty="0"/>
                    </a:p>
                  </a:txBody>
                  <a:tcPr anchor="ctr"/>
                </a:tc>
                <a:tc rowSpan="2">
                  <a:txBody>
                    <a:bodyPr/>
                    <a:lstStyle/>
                    <a:p>
                      <a:pPr algn="ctr"/>
                      <a:r>
                        <a:rPr lang="en-US" altLang="zh-CN" dirty="0"/>
                        <a:t>Iteration number</a:t>
                      </a:r>
                      <a:endParaRPr lang="zh-CN" altLang="en-US" dirty="0"/>
                    </a:p>
                  </a:txBody>
                  <a:tcPr anchor="ctr"/>
                </a:tc>
                <a:tc gridSpan="2">
                  <a:txBody>
                    <a:bodyPr/>
                    <a:lstStyle/>
                    <a:p>
                      <a:pPr algn="ctr"/>
                      <a:r>
                        <a:rPr lang="en-US" altLang="zh-CN" dirty="0"/>
                        <a:t>Training time (in sec.)</a:t>
                      </a:r>
                      <a:endParaRPr lang="zh-CN" altLang="en-US" dirty="0"/>
                    </a:p>
                  </a:txBody>
                  <a:tcPr anchor="ctr"/>
                </a:tc>
                <a:tc hMerge="1">
                  <a:txBody>
                    <a:bodyPr/>
                    <a:lstStyle/>
                    <a:p>
                      <a:endParaRPr lang="zh-CN" altLang="en-US" dirty="0"/>
                    </a:p>
                  </a:txBody>
                  <a:tcPr/>
                </a:tc>
                <a:extLst>
                  <a:ext uri="{0D108BD9-81ED-4DB2-BD59-A6C34878D82A}">
                    <a16:rowId xmlns:a16="http://schemas.microsoft.com/office/drawing/2014/main" val="2620646260"/>
                  </a:ext>
                </a:extLst>
              </a:tr>
              <a:tr h="52981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en-US" altLang="zh-CN" b="1" dirty="0">
                          <a:solidFill>
                            <a:schemeClr val="bg1"/>
                          </a:solidFill>
                        </a:rPr>
                        <a:t>Open-loop</a:t>
                      </a:r>
                      <a:endParaRPr lang="zh-CN" altLang="en-US" b="1" dirty="0">
                        <a:solidFill>
                          <a:schemeClr val="bg1"/>
                        </a:solidFill>
                      </a:endParaRPr>
                    </a:p>
                  </a:txBody>
                  <a:tcPr anchor="ctr">
                    <a:solidFill>
                      <a:schemeClr val="accent5">
                        <a:lumMod val="60000"/>
                        <a:lumOff val="40000"/>
                      </a:schemeClr>
                    </a:solidFill>
                  </a:tcPr>
                </a:tc>
                <a:tc>
                  <a:txBody>
                    <a:bodyPr/>
                    <a:lstStyle/>
                    <a:p>
                      <a:pPr algn="ctr"/>
                      <a:r>
                        <a:rPr lang="en-US" altLang="zh-CN" b="1" dirty="0">
                          <a:solidFill>
                            <a:schemeClr val="bg1"/>
                          </a:solidFill>
                        </a:rPr>
                        <a:t>Closed-loop</a:t>
                      </a:r>
                      <a:endParaRPr lang="zh-CN" altLang="en-US" b="1" dirty="0">
                        <a:solidFill>
                          <a:schemeClr val="bg1"/>
                        </a:solidFill>
                      </a:endParaRPr>
                    </a:p>
                  </a:txBody>
                  <a:tcPr anchor="ctr">
                    <a:solidFill>
                      <a:schemeClr val="accent5">
                        <a:lumMod val="60000"/>
                        <a:lumOff val="40000"/>
                      </a:schemeClr>
                    </a:solidFill>
                  </a:tcPr>
                </a:tc>
                <a:extLst>
                  <a:ext uri="{0D108BD9-81ED-4DB2-BD59-A6C34878D82A}">
                    <a16:rowId xmlns:a16="http://schemas.microsoft.com/office/drawing/2014/main" val="926616601"/>
                  </a:ext>
                </a:extLst>
              </a:tr>
              <a:tr h="640080">
                <a:tc>
                  <a:txBody>
                    <a:bodyPr/>
                    <a:lstStyle/>
                    <a:p>
                      <a:pPr algn="ctr"/>
                      <a:r>
                        <a:rPr lang="en-US" altLang="zh-CN" dirty="0"/>
                        <a:t>Reacher</a:t>
                      </a:r>
                      <a:endParaRPr lang="zh-CN" altLang="en-US" dirty="0"/>
                    </a:p>
                  </a:txBody>
                  <a:tcPr anchor="ctr"/>
                </a:tc>
                <a:tc>
                  <a:txBody>
                    <a:bodyPr/>
                    <a:lstStyle/>
                    <a:p>
                      <a:pPr algn="ctr"/>
                      <a:r>
                        <a:rPr lang="en-US" altLang="zh-CN" dirty="0"/>
                        <a:t>400</a:t>
                      </a:r>
                      <a:endParaRPr lang="zh-CN" altLang="en-US" dirty="0"/>
                    </a:p>
                  </a:txBody>
                  <a:tcPr anchor="ctr"/>
                </a:tc>
                <a:tc>
                  <a:txBody>
                    <a:bodyPr/>
                    <a:lstStyle/>
                    <a:p>
                      <a:pPr algn="ctr"/>
                      <a:r>
                        <a:rPr lang="en-US" altLang="zh-CN" dirty="0"/>
                        <a:t>0.01</a:t>
                      </a:r>
                      <a:endParaRPr lang="zh-CN" altLang="en-US" dirty="0"/>
                    </a:p>
                  </a:txBody>
                  <a:tcPr anchor="ctr"/>
                </a:tc>
                <a:tc>
                  <a:txBody>
                    <a:bodyPr/>
                    <a:lstStyle/>
                    <a:p>
                      <a:pPr algn="ctr"/>
                      <a:r>
                        <a:rPr lang="en-US" altLang="zh-CN" dirty="0"/>
                        <a:t>300</a:t>
                      </a:r>
                      <a:endParaRPr lang="zh-CN" altLang="en-US" dirty="0"/>
                    </a:p>
                  </a:txBody>
                  <a:tcPr anchor="ctr"/>
                </a:tc>
                <a:tc>
                  <a:txBody>
                    <a:bodyPr/>
                    <a:lstStyle/>
                    <a:p>
                      <a:pPr algn="ctr"/>
                      <a:r>
                        <a:rPr lang="en-US" altLang="zh-CN" dirty="0"/>
                        <a:t>1300</a:t>
                      </a:r>
                      <a:endParaRPr lang="zh-CN" altLang="en-US" dirty="0"/>
                    </a:p>
                  </a:txBody>
                  <a:tcPr anchor="ctr"/>
                </a:tc>
                <a:tc>
                  <a:txBody>
                    <a:bodyPr/>
                    <a:lstStyle/>
                    <a:p>
                      <a:pPr algn="ctr"/>
                      <a:r>
                        <a:rPr lang="en-US" altLang="zh-CN" dirty="0"/>
                        <a:t>4462.1</a:t>
                      </a:r>
                      <a:endParaRPr lang="zh-CN" altLang="en-US" dirty="0"/>
                    </a:p>
                  </a:txBody>
                  <a:tcPr anchor="ctr"/>
                </a:tc>
                <a:tc>
                  <a:txBody>
                    <a:bodyPr/>
                    <a:lstStyle/>
                    <a:p>
                      <a:pPr algn="ctr"/>
                      <a:r>
                        <a:rPr lang="en-US" altLang="zh-CN" dirty="0"/>
                        <a:t>4.3</a:t>
                      </a:r>
                      <a:endParaRPr lang="zh-CN" altLang="en-US" dirty="0"/>
                    </a:p>
                  </a:txBody>
                  <a:tcPr anchor="ctr"/>
                </a:tc>
                <a:extLst>
                  <a:ext uri="{0D108BD9-81ED-4DB2-BD59-A6C34878D82A}">
                    <a16:rowId xmlns:a16="http://schemas.microsoft.com/office/drawing/2014/main" val="3850248192"/>
                  </a:ext>
                </a:extLst>
              </a:tr>
              <a:tr h="640080">
                <a:tc>
                  <a:txBody>
                    <a:bodyPr/>
                    <a:lstStyle/>
                    <a:p>
                      <a:pPr algn="ctr"/>
                      <a:r>
                        <a:rPr lang="en-US" altLang="zh-CN" dirty="0"/>
                        <a:t>Arm</a:t>
                      </a:r>
                      <a:endParaRPr lang="zh-CN" altLang="en-US" dirty="0"/>
                    </a:p>
                  </a:txBody>
                  <a:tcPr anchor="ctr"/>
                </a:tc>
                <a:tc>
                  <a:txBody>
                    <a:bodyPr/>
                    <a:lstStyle/>
                    <a:p>
                      <a:pPr algn="ctr"/>
                      <a:r>
                        <a:rPr lang="en-US" altLang="zh-CN" dirty="0"/>
                        <a:t>400</a:t>
                      </a:r>
                      <a:endParaRPr lang="zh-CN" altLang="en-US" dirty="0"/>
                    </a:p>
                  </a:txBody>
                  <a:tcPr anchor="ctr"/>
                </a:tc>
                <a:tc>
                  <a:txBody>
                    <a:bodyPr/>
                    <a:lstStyle/>
                    <a:p>
                      <a:pPr algn="ctr"/>
                      <a:r>
                        <a:rPr lang="en-US" altLang="zh-CN" dirty="0"/>
                        <a:t>0.01</a:t>
                      </a:r>
                      <a:endParaRPr lang="zh-CN" altLang="en-US" dirty="0"/>
                    </a:p>
                  </a:txBody>
                  <a:tcPr anchor="ctr"/>
                </a:tc>
                <a:tc>
                  <a:txBody>
                    <a:bodyPr/>
                    <a:lstStyle/>
                    <a:p>
                      <a:pPr algn="ctr"/>
                      <a:r>
                        <a:rPr lang="en-US" altLang="zh-CN" dirty="0"/>
                        <a:t>20</a:t>
                      </a:r>
                      <a:endParaRPr lang="zh-CN" altLang="en-US" dirty="0"/>
                    </a:p>
                  </a:txBody>
                  <a:tcPr anchor="ctr"/>
                </a:tc>
                <a:tc>
                  <a:txBody>
                    <a:bodyPr/>
                    <a:lstStyle/>
                    <a:p>
                      <a:pPr algn="ctr"/>
                      <a:r>
                        <a:rPr lang="en-US" altLang="zh-CN" dirty="0"/>
                        <a:t>600</a:t>
                      </a:r>
                      <a:endParaRPr lang="zh-CN" altLang="en-US" dirty="0"/>
                    </a:p>
                  </a:txBody>
                  <a:tcPr anchor="ctr"/>
                </a:tc>
                <a:tc>
                  <a:txBody>
                    <a:bodyPr/>
                    <a:lstStyle/>
                    <a:p>
                      <a:pPr algn="ctr"/>
                      <a:r>
                        <a:rPr lang="en-US" altLang="zh-CN" dirty="0"/>
                        <a:t>149.5</a:t>
                      </a:r>
                      <a:endParaRPr lang="zh-CN" altLang="en-US" dirty="0"/>
                    </a:p>
                  </a:txBody>
                  <a:tcPr anchor="ctr"/>
                </a:tc>
                <a:tc>
                  <a:txBody>
                    <a:bodyPr/>
                    <a:lstStyle/>
                    <a:p>
                      <a:pPr algn="ctr"/>
                      <a:r>
                        <a:rPr lang="en-US" altLang="zh-CN" dirty="0"/>
                        <a:t>4.1</a:t>
                      </a:r>
                      <a:endParaRPr lang="zh-CN" altLang="en-US" dirty="0"/>
                    </a:p>
                  </a:txBody>
                  <a:tcPr anchor="ctr"/>
                </a:tc>
                <a:extLst>
                  <a:ext uri="{0D108BD9-81ED-4DB2-BD59-A6C34878D82A}">
                    <a16:rowId xmlns:a16="http://schemas.microsoft.com/office/drawing/2014/main" val="3578356834"/>
                  </a:ext>
                </a:extLst>
              </a:tr>
              <a:tr h="640080">
                <a:tc>
                  <a:txBody>
                    <a:bodyPr/>
                    <a:lstStyle/>
                    <a:p>
                      <a:pPr algn="ctr"/>
                      <a:r>
                        <a:rPr lang="en-US" altLang="zh-CN" dirty="0"/>
                        <a:t>6-link Swimmer</a:t>
                      </a:r>
                      <a:endParaRPr lang="zh-CN" altLang="en-US" dirty="0"/>
                    </a:p>
                  </a:txBody>
                  <a:tcPr anchor="ctr"/>
                </a:tc>
                <a:tc>
                  <a:txBody>
                    <a:bodyPr/>
                    <a:lstStyle/>
                    <a:p>
                      <a:pPr algn="ctr"/>
                      <a:r>
                        <a:rPr lang="en-US" altLang="zh-CN" dirty="0"/>
                        <a:t>1500</a:t>
                      </a:r>
                      <a:endParaRPr lang="zh-CN" altLang="en-US" dirty="0"/>
                    </a:p>
                  </a:txBody>
                  <a:tcPr anchor="ctr"/>
                </a:tc>
                <a:tc>
                  <a:txBody>
                    <a:bodyPr/>
                    <a:lstStyle/>
                    <a:p>
                      <a:pPr algn="ctr"/>
                      <a:r>
                        <a:rPr lang="en-US" altLang="zh-CN" dirty="0"/>
                        <a:t>0.006</a:t>
                      </a:r>
                      <a:endParaRPr lang="zh-CN" altLang="en-US" dirty="0"/>
                    </a:p>
                  </a:txBody>
                  <a:tcPr anchor="ctr"/>
                </a:tc>
                <a:tc>
                  <a:txBody>
                    <a:bodyPr/>
                    <a:lstStyle/>
                    <a:p>
                      <a:pPr algn="ctr"/>
                      <a:r>
                        <a:rPr lang="en-US" altLang="zh-CN" dirty="0"/>
                        <a:t>50</a:t>
                      </a:r>
                      <a:endParaRPr lang="zh-CN" altLang="en-US" dirty="0"/>
                    </a:p>
                  </a:txBody>
                  <a:tcPr anchor="ctr"/>
                </a:tc>
                <a:tc>
                  <a:txBody>
                    <a:bodyPr/>
                    <a:lstStyle/>
                    <a:p>
                      <a:pPr algn="ctr"/>
                      <a:r>
                        <a:rPr lang="en-US" altLang="zh-CN" dirty="0"/>
                        <a:t>7000</a:t>
                      </a:r>
                      <a:endParaRPr lang="zh-CN" altLang="en-US" dirty="0"/>
                    </a:p>
                  </a:txBody>
                  <a:tcPr anchor="ctr"/>
                </a:tc>
                <a:tc>
                  <a:txBody>
                    <a:bodyPr/>
                    <a:lstStyle/>
                    <a:p>
                      <a:pPr algn="ctr"/>
                      <a:r>
                        <a:rPr lang="en-US" altLang="zh-CN" dirty="0"/>
                        <a:t>9204.4</a:t>
                      </a:r>
                      <a:endParaRPr lang="zh-CN" altLang="en-US" dirty="0"/>
                    </a:p>
                  </a:txBody>
                  <a:tcPr anchor="ctr"/>
                </a:tc>
                <a:tc>
                  <a:txBody>
                    <a:bodyPr/>
                    <a:lstStyle/>
                    <a:p>
                      <a:pPr algn="ctr"/>
                      <a:r>
                        <a:rPr lang="en-US" altLang="zh-CN" dirty="0"/>
                        <a:t>5.8</a:t>
                      </a:r>
                      <a:endParaRPr lang="zh-CN" altLang="en-US" dirty="0"/>
                    </a:p>
                  </a:txBody>
                  <a:tcPr anchor="ctr"/>
                </a:tc>
                <a:extLst>
                  <a:ext uri="{0D108BD9-81ED-4DB2-BD59-A6C34878D82A}">
                    <a16:rowId xmlns:a16="http://schemas.microsoft.com/office/drawing/2014/main" val="2918905065"/>
                  </a:ext>
                </a:extLst>
              </a:tr>
            </a:tbl>
          </a:graphicData>
        </a:graphic>
      </p:graphicFrame>
      <p:sp>
        <p:nvSpPr>
          <p:cNvPr id="6" name="Rectangle: Rounded Corners 10">
            <a:extLst>
              <a:ext uri="{FF2B5EF4-FFF2-40B4-BE49-F238E27FC236}">
                <a16:creationId xmlns:a16="http://schemas.microsoft.com/office/drawing/2014/main" id="{549787AF-6F14-4974-9328-247B32BDE722}"/>
              </a:ext>
            </a:extLst>
          </p:cNvPr>
          <p:cNvSpPr/>
          <p:nvPr/>
        </p:nvSpPr>
        <p:spPr>
          <a:xfrm>
            <a:off x="1757081" y="379506"/>
            <a:ext cx="8677836"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n w="9525">
                  <a:solidFill>
                    <a:schemeClr val="bg1"/>
                  </a:solidFill>
                  <a:prstDash val="solid"/>
                </a:ln>
                <a:latin typeface="Arial" panose="020B0604020202020204" pitchFamily="34" charset="0"/>
                <a:cs typeface="Arial" panose="020B0604020202020204" pitchFamily="34" charset="0"/>
              </a:rPr>
              <a:t>D2C Training Parameter Summary</a:t>
            </a:r>
            <a:endParaRPr lang="zh-CN" altLang="en-US" sz="3200" dirty="0">
              <a:ln w="9525">
                <a:solidFill>
                  <a:schemeClr val="bg1"/>
                </a:solid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2">
            <a:extLst>
              <a:ext uri="{FF2B5EF4-FFF2-40B4-BE49-F238E27FC236}">
                <a16:creationId xmlns:a16="http://schemas.microsoft.com/office/drawing/2014/main" id="{2BEDA101-9408-4051-8334-4BBDEB9B660E}"/>
              </a:ext>
            </a:extLst>
          </p:cNvPr>
          <p:cNvSpPr/>
          <p:nvPr/>
        </p:nvSpPr>
        <p:spPr>
          <a:xfrm>
            <a:off x="1767840" y="2447457"/>
            <a:ext cx="8656320" cy="196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Arial" panose="020B0604020202020204" pitchFamily="34" charset="0"/>
                <a:cs typeface="Arial" panose="020B0604020202020204" pitchFamily="34" charset="0"/>
              </a:rPr>
              <a:t>Tensegrity Robot Examples</a:t>
            </a:r>
            <a:endParaRPr lang="zh-CN" altLang="en-US" sz="4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624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23511"/>
            <a:ext cx="7834964" cy="1261884"/>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Vibration driven modular tensegrity soft robot</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Dr. John </a:t>
            </a:r>
            <a:r>
              <a:rPr lang="en-US" altLang="zh-CN" sz="2400" dirty="0" err="1">
                <a:latin typeface="Arial" panose="020B0604020202020204" pitchFamily="34" charset="0"/>
                <a:cs typeface="Arial" panose="020B0604020202020204" pitchFamily="34" charset="0"/>
              </a:rPr>
              <a:t>Rieffel’s</a:t>
            </a:r>
            <a:r>
              <a:rPr lang="en-US" altLang="zh-CN" sz="2400" dirty="0">
                <a:latin typeface="Arial" panose="020B0604020202020204" pitchFamily="34" charset="0"/>
                <a:cs typeface="Arial" panose="020B0604020202020204" pitchFamily="34" charset="0"/>
              </a:rPr>
              <a:t> group, Union College</a:t>
            </a:r>
            <a:endParaRPr lang="zh-CN" altLang="en-US" sz="2400" dirty="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2"/>
          <a:stretch>
            <a:fillRect/>
          </a:stretch>
        </p:blipFill>
        <p:spPr>
          <a:xfrm>
            <a:off x="0" y="2062793"/>
            <a:ext cx="4023360" cy="2771648"/>
          </a:xfrm>
          <a:prstGeom prst="rect">
            <a:avLst/>
          </a:prstGeom>
        </p:spPr>
      </p:pic>
      <p:pic>
        <p:nvPicPr>
          <p:cNvPr id="6" name="图片 5"/>
          <p:cNvPicPr>
            <a:picLocks noChangeAspect="1"/>
          </p:cNvPicPr>
          <p:nvPr/>
        </p:nvPicPr>
        <p:blipFill>
          <a:blip r:embed="rId3"/>
          <a:stretch>
            <a:fillRect/>
          </a:stretch>
        </p:blipFill>
        <p:spPr>
          <a:xfrm>
            <a:off x="3848774" y="2062793"/>
            <a:ext cx="8343226" cy="2771648"/>
          </a:xfrm>
          <a:prstGeom prst="rect">
            <a:avLst/>
          </a:prstGeom>
        </p:spPr>
      </p:pic>
      <p:sp>
        <p:nvSpPr>
          <p:cNvPr id="7" name="文本框 6"/>
          <p:cNvSpPr txBox="1"/>
          <p:nvPr/>
        </p:nvSpPr>
        <p:spPr>
          <a:xfrm>
            <a:off x="0" y="5072513"/>
            <a:ext cx="8181474" cy="1323439"/>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Composition: Six rigid plastic rods, 24 springs and three dc vibration motors</a:t>
            </a:r>
          </a:p>
          <a:p>
            <a:r>
              <a:rPr lang="en-US" altLang="zh-CN" sz="2000" dirty="0">
                <a:latin typeface="Arial" panose="020B0604020202020204" pitchFamily="34" charset="0"/>
                <a:cs typeface="Arial" panose="020B0604020202020204" pitchFamily="34" charset="0"/>
              </a:rPr>
              <a:t>Control Input: Voltage for the vibration motors</a:t>
            </a:r>
          </a:p>
          <a:p>
            <a:r>
              <a:rPr lang="en-US" altLang="zh-CN" sz="2000" dirty="0">
                <a:latin typeface="Arial" panose="020B0604020202020204" pitchFamily="34" charset="0"/>
                <a:cs typeface="Arial" panose="020B0604020202020204" pitchFamily="34" charset="0"/>
              </a:rPr>
              <a:t>Output Evaluation: Forwarding and rotation speed</a:t>
            </a:r>
            <a:endParaRPr lang="zh-CN" altLang="en-US" sz="2000" dirty="0">
              <a:latin typeface="Arial" panose="020B0604020202020204" pitchFamily="34" charset="0"/>
              <a:cs typeface="Arial" panose="020B0604020202020204" pitchFamily="34" charset="0"/>
            </a:endParaRPr>
          </a:p>
        </p:txBody>
      </p:sp>
      <p:sp>
        <p:nvSpPr>
          <p:cNvPr id="8" name="文本框 7"/>
          <p:cNvSpPr txBox="1"/>
          <p:nvPr/>
        </p:nvSpPr>
        <p:spPr>
          <a:xfrm>
            <a:off x="7972260" y="5580344"/>
            <a:ext cx="4071486" cy="923330"/>
          </a:xfrm>
          <a:prstGeom prst="rect">
            <a:avLst/>
          </a:prstGeom>
          <a:noFill/>
        </p:spPr>
        <p:txBody>
          <a:bodyPr wrap="square" rtlCol="0">
            <a:spAutoFit/>
          </a:bodyPr>
          <a:lstStyle/>
          <a:p>
            <a:r>
              <a:rPr lang="en-US" altLang="zh-CN" dirty="0"/>
              <a:t>Video</a:t>
            </a:r>
          </a:p>
          <a:p>
            <a:r>
              <a:rPr lang="en-US" altLang="zh-CN" dirty="0">
                <a:hlinkClick r:id="rId4"/>
              </a:rPr>
              <a:t>https://muse.union.edu/crochetlab/author/khazanom/</a:t>
            </a:r>
            <a:endParaRPr lang="zh-CN" altLang="en-US" dirty="0"/>
          </a:p>
        </p:txBody>
      </p:sp>
    </p:spTree>
    <p:extLst>
      <p:ext uri="{BB962C8B-B14F-4D97-AF65-F5344CB8AC3E}">
        <p14:creationId xmlns:p14="http://schemas.microsoft.com/office/powerpoint/2010/main" val="153910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6510" y="55870"/>
            <a:ext cx="7834964" cy="2062103"/>
          </a:xfrm>
          <a:prstGeom prst="rect">
            <a:avLst/>
          </a:prstGeom>
          <a:noFill/>
        </p:spPr>
        <p:txBody>
          <a:bodyPr wrap="square" rtlCol="0">
            <a:spAutoFit/>
          </a:bodyPr>
          <a:lstStyle/>
          <a:p>
            <a:r>
              <a:rPr lang="en-US" altLang="zh-CN" sz="2800" dirty="0"/>
              <a:t>Tendon actuated crawling robot</a:t>
            </a:r>
          </a:p>
          <a:p>
            <a:endParaRPr lang="en-US" altLang="zh-CN" sz="2800" dirty="0"/>
          </a:p>
          <a:p>
            <a:r>
              <a:rPr lang="en-US" altLang="zh-CN" sz="2400" dirty="0"/>
              <a:t>D. </a:t>
            </a:r>
            <a:r>
              <a:rPr lang="en-US" altLang="zh-CN" sz="2400" dirty="0" err="1"/>
              <a:t>Zappetti</a:t>
            </a:r>
            <a:r>
              <a:rPr lang="en-US" altLang="zh-CN" sz="2400" dirty="0"/>
              <a:t>, S. </a:t>
            </a:r>
            <a:r>
              <a:rPr lang="en-US" altLang="zh-CN" sz="2400" dirty="0" err="1"/>
              <a:t>Mintchev</a:t>
            </a:r>
            <a:r>
              <a:rPr lang="en-US" altLang="zh-CN" sz="2400" dirty="0"/>
              <a:t>, J. </a:t>
            </a:r>
            <a:r>
              <a:rPr lang="en-US" altLang="zh-CN" sz="2400" dirty="0" err="1"/>
              <a:t>Shintake</a:t>
            </a:r>
            <a:r>
              <a:rPr lang="en-US" altLang="zh-CN" sz="2400" dirty="0"/>
              <a:t>, and D. </a:t>
            </a:r>
            <a:r>
              <a:rPr lang="en-US" altLang="zh-CN" sz="2400" dirty="0" err="1"/>
              <a:t>Floreano</a:t>
            </a:r>
            <a:r>
              <a:rPr lang="en-US" altLang="zh-CN" sz="2400" dirty="0"/>
              <a:t> </a:t>
            </a:r>
          </a:p>
          <a:p>
            <a:r>
              <a:rPr lang="fr-FR" altLang="zh-CN" sz="2400" dirty="0" err="1"/>
              <a:t>Laboratory</a:t>
            </a:r>
            <a:r>
              <a:rPr lang="fr-FR" altLang="zh-CN" sz="2400" dirty="0"/>
              <a:t> of Intelligent </a:t>
            </a:r>
            <a:r>
              <a:rPr lang="fr-FR" altLang="zh-CN" sz="2400" dirty="0" err="1"/>
              <a:t>Systems</a:t>
            </a:r>
            <a:r>
              <a:rPr lang="fr-FR" altLang="zh-CN" sz="2400" dirty="0"/>
              <a:t> at Ecole Polytechnique Fédérale de Lausanne (EPFL)</a:t>
            </a:r>
          </a:p>
        </p:txBody>
      </p:sp>
      <p:sp>
        <p:nvSpPr>
          <p:cNvPr id="7" name="文本框 6"/>
          <p:cNvSpPr txBox="1"/>
          <p:nvPr/>
        </p:nvSpPr>
        <p:spPr>
          <a:xfrm>
            <a:off x="250257" y="5486399"/>
            <a:ext cx="8181474" cy="1015663"/>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Composition: Three actuated modules, each has 6 bars and 24 strings</a:t>
            </a:r>
          </a:p>
          <a:p>
            <a:r>
              <a:rPr lang="en-US" altLang="zh-CN" sz="2000" dirty="0">
                <a:latin typeface="Arial" panose="020B0604020202020204" pitchFamily="34" charset="0"/>
                <a:cs typeface="Arial" panose="020B0604020202020204" pitchFamily="34" charset="0"/>
              </a:rPr>
              <a:t>Control Input: Servo motor position cycle for contraction and expansion</a:t>
            </a:r>
          </a:p>
          <a:p>
            <a:r>
              <a:rPr lang="en-US" altLang="zh-CN" sz="2000" dirty="0">
                <a:latin typeface="Arial" panose="020B0604020202020204" pitchFamily="34" charset="0"/>
                <a:cs typeface="Arial" panose="020B0604020202020204" pitchFamily="34" charset="0"/>
              </a:rPr>
              <a:t>Output Evaluation: Travel distance and speed</a:t>
            </a:r>
            <a:endParaRPr lang="zh-CN" altLang="en-US" sz="2000" dirty="0">
              <a:latin typeface="Arial" panose="020B0604020202020204" pitchFamily="34" charset="0"/>
              <a:cs typeface="Arial" panose="020B0604020202020204" pitchFamily="34" charset="0"/>
            </a:endParaRPr>
          </a:p>
        </p:txBody>
      </p:sp>
      <p:sp>
        <p:nvSpPr>
          <p:cNvPr id="8" name="文本框 7"/>
          <p:cNvSpPr txBox="1"/>
          <p:nvPr/>
        </p:nvSpPr>
        <p:spPr>
          <a:xfrm>
            <a:off x="10170694" y="4826675"/>
            <a:ext cx="2021306" cy="2031325"/>
          </a:xfrm>
          <a:prstGeom prst="rect">
            <a:avLst/>
          </a:prstGeom>
          <a:noFill/>
        </p:spPr>
        <p:txBody>
          <a:bodyPr wrap="square" rtlCol="0">
            <a:spAutoFit/>
          </a:bodyPr>
          <a:lstStyle/>
          <a:p>
            <a:r>
              <a:rPr lang="en-US" altLang="zh-CN" dirty="0"/>
              <a:t>Video</a:t>
            </a:r>
          </a:p>
          <a:p>
            <a:r>
              <a:rPr lang="en-US" altLang="zh-CN" dirty="0">
                <a:hlinkClick r:id="rId2"/>
              </a:rPr>
              <a:t>https://www.wevolver.com/wevolver.staff/tensegrity.soft.modular.robot/master/blob/Overview.wevolver</a:t>
            </a:r>
            <a:endParaRPr lang="zh-CN" altLang="en-US" dirty="0"/>
          </a:p>
        </p:txBody>
      </p:sp>
      <p:pic>
        <p:nvPicPr>
          <p:cNvPr id="9" name="图片 8"/>
          <p:cNvPicPr>
            <a:picLocks noChangeAspect="1"/>
          </p:cNvPicPr>
          <p:nvPr/>
        </p:nvPicPr>
        <p:blipFill>
          <a:blip r:embed="rId3"/>
          <a:stretch>
            <a:fillRect/>
          </a:stretch>
        </p:blipFill>
        <p:spPr>
          <a:xfrm>
            <a:off x="346510" y="2117973"/>
            <a:ext cx="6888129" cy="3194275"/>
          </a:xfrm>
          <a:prstGeom prst="rect">
            <a:avLst/>
          </a:prstGeom>
        </p:spPr>
      </p:pic>
    </p:spTree>
    <p:extLst>
      <p:ext uri="{BB962C8B-B14F-4D97-AF65-F5344CB8AC3E}">
        <p14:creationId xmlns:p14="http://schemas.microsoft.com/office/powerpoint/2010/main" val="20158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6510" y="55870"/>
            <a:ext cx="7834964" cy="523220"/>
          </a:xfrm>
          <a:prstGeom prst="rect">
            <a:avLst/>
          </a:prstGeom>
          <a:noFill/>
        </p:spPr>
        <p:txBody>
          <a:bodyPr wrap="square" rtlCol="0">
            <a:spAutoFit/>
          </a:bodyPr>
          <a:lstStyle/>
          <a:p>
            <a:r>
              <a:rPr lang="en-US" altLang="zh-CN" sz="2800" dirty="0"/>
              <a:t>Tensegrity Ball</a:t>
            </a:r>
            <a:endParaRPr lang="zh-CN" altLang="en-US" sz="2800" dirty="0"/>
          </a:p>
        </p:txBody>
      </p:sp>
      <p:pic>
        <p:nvPicPr>
          <p:cNvPr id="6" name="图片 5"/>
          <p:cNvPicPr>
            <a:picLocks noChangeAspect="1"/>
          </p:cNvPicPr>
          <p:nvPr/>
        </p:nvPicPr>
        <p:blipFill>
          <a:blip r:embed="rId2"/>
          <a:stretch>
            <a:fillRect/>
          </a:stretch>
        </p:blipFill>
        <p:spPr>
          <a:xfrm>
            <a:off x="129292" y="3288447"/>
            <a:ext cx="5320864" cy="3290887"/>
          </a:xfrm>
          <a:prstGeom prst="rect">
            <a:avLst/>
          </a:prstGeom>
        </p:spPr>
      </p:pic>
      <p:pic>
        <p:nvPicPr>
          <p:cNvPr id="10" name="图片 9"/>
          <p:cNvPicPr>
            <a:picLocks noChangeAspect="1"/>
          </p:cNvPicPr>
          <p:nvPr/>
        </p:nvPicPr>
        <p:blipFill>
          <a:blip r:embed="rId3"/>
          <a:stretch>
            <a:fillRect/>
          </a:stretch>
        </p:blipFill>
        <p:spPr>
          <a:xfrm>
            <a:off x="435869" y="599822"/>
            <a:ext cx="6583333" cy="2966425"/>
          </a:xfrm>
          <a:prstGeom prst="rect">
            <a:avLst/>
          </a:prstGeom>
        </p:spPr>
      </p:pic>
      <p:pic>
        <p:nvPicPr>
          <p:cNvPr id="2" name="图片 1"/>
          <p:cNvPicPr>
            <a:picLocks noChangeAspect="1"/>
          </p:cNvPicPr>
          <p:nvPr/>
        </p:nvPicPr>
        <p:blipFill>
          <a:blip r:embed="rId4"/>
          <a:stretch>
            <a:fillRect/>
          </a:stretch>
        </p:blipFill>
        <p:spPr>
          <a:xfrm>
            <a:off x="6043087" y="3693958"/>
            <a:ext cx="4777791" cy="2885376"/>
          </a:xfrm>
          <a:prstGeom prst="rect">
            <a:avLst/>
          </a:prstGeom>
        </p:spPr>
      </p:pic>
      <p:pic>
        <p:nvPicPr>
          <p:cNvPr id="11" name="图片 10"/>
          <p:cNvPicPr>
            <a:picLocks noChangeAspect="1"/>
          </p:cNvPicPr>
          <p:nvPr/>
        </p:nvPicPr>
        <p:blipFill>
          <a:blip r:embed="rId5"/>
          <a:stretch>
            <a:fillRect/>
          </a:stretch>
        </p:blipFill>
        <p:spPr>
          <a:xfrm>
            <a:off x="7968268" y="599822"/>
            <a:ext cx="3052658" cy="2966425"/>
          </a:xfrm>
          <a:prstGeom prst="rect">
            <a:avLst/>
          </a:prstGeom>
        </p:spPr>
      </p:pic>
    </p:spTree>
    <p:extLst>
      <p:ext uri="{BB962C8B-B14F-4D97-AF65-F5344CB8AC3E}">
        <p14:creationId xmlns:p14="http://schemas.microsoft.com/office/powerpoint/2010/main" val="330567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3255" y="1648819"/>
            <a:ext cx="7356857" cy="3240906"/>
          </a:xfrm>
          <a:prstGeom prst="rect">
            <a:avLst/>
          </a:prstGeom>
        </p:spPr>
      </p:pic>
      <p:sp>
        <p:nvSpPr>
          <p:cNvPr id="5" name="文本框 4"/>
          <p:cNvSpPr txBox="1"/>
          <p:nvPr/>
        </p:nvSpPr>
        <p:spPr>
          <a:xfrm>
            <a:off x="288758" y="404261"/>
            <a:ext cx="7555831" cy="1138773"/>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Caterpillar</a:t>
            </a:r>
          </a:p>
          <a:p>
            <a:endParaRPr lang="en-US" altLang="zh-CN" sz="2400" dirty="0">
              <a:latin typeface="Arial" panose="020B0604020202020204" pitchFamily="34" charset="0"/>
              <a:cs typeface="Arial" panose="020B0604020202020204" pitchFamily="34" charset="0"/>
            </a:endParaRPr>
          </a:p>
          <a:p>
            <a:r>
              <a:rPr lang="en-US" altLang="zh-CN" sz="2000" dirty="0">
                <a:latin typeface="Arial" panose="020B0604020202020204" pitchFamily="34" charset="0"/>
                <a:cs typeface="Arial" panose="020B0604020202020204" pitchFamily="34" charset="0"/>
              </a:rPr>
              <a:t> Case Western Reserve University and NASA Ames</a:t>
            </a:r>
            <a:endParaRPr lang="zh-CN" altLang="en-US" sz="2000" dirty="0">
              <a:latin typeface="Arial" panose="020B0604020202020204" pitchFamily="34" charset="0"/>
              <a:cs typeface="Arial" panose="020B0604020202020204" pitchFamily="34" charset="0"/>
            </a:endParaRPr>
          </a:p>
        </p:txBody>
      </p:sp>
      <p:sp>
        <p:nvSpPr>
          <p:cNvPr id="6" name="文本框 5"/>
          <p:cNvSpPr txBox="1"/>
          <p:nvPr/>
        </p:nvSpPr>
        <p:spPr>
          <a:xfrm>
            <a:off x="173255" y="4995511"/>
            <a:ext cx="8181474" cy="1323439"/>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Composition: Abstracted spine segments, 6 connections between segments</a:t>
            </a:r>
          </a:p>
          <a:p>
            <a:r>
              <a:rPr lang="en-US" altLang="zh-CN" sz="2000" dirty="0">
                <a:latin typeface="Arial" panose="020B0604020202020204" pitchFamily="34" charset="0"/>
                <a:cs typeface="Arial" panose="020B0604020202020204" pitchFamily="34" charset="0"/>
              </a:rPr>
              <a:t>Control Input: String tension controlled by impedance controller</a:t>
            </a:r>
          </a:p>
          <a:p>
            <a:r>
              <a:rPr lang="en-US" altLang="zh-CN" sz="2000" dirty="0">
                <a:latin typeface="Arial" panose="020B0604020202020204" pitchFamily="34" charset="0"/>
                <a:cs typeface="Arial" panose="020B0604020202020204" pitchFamily="34" charset="0"/>
              </a:rPr>
              <a:t>Output Evaluation: Success in irregular terrain</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376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8855EA3-6D87-40C9-8B67-BCED67167B32}"/>
              </a:ext>
            </a:extLst>
          </p:cNvPr>
          <p:cNvSpPr/>
          <p:nvPr/>
        </p:nvSpPr>
        <p:spPr>
          <a:xfrm>
            <a:off x="579120" y="25681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badi" panose="020B0604020104020204" pitchFamily="34" charset="0"/>
              </a:rPr>
              <a:t>Open-loop Optimization</a:t>
            </a:r>
            <a:endParaRPr lang="zh-CN" altLang="en-US" sz="3200" dirty="0">
              <a:latin typeface="Abadi" panose="020B0604020104020204" pitchFamily="34" charset="0"/>
            </a:endParaRPr>
          </a:p>
        </p:txBody>
      </p:sp>
      <p:sp>
        <p:nvSpPr>
          <p:cNvPr id="8" name="内容占位符 2">
            <a:extLst>
              <a:ext uri="{FF2B5EF4-FFF2-40B4-BE49-F238E27FC236}">
                <a16:creationId xmlns:a16="http://schemas.microsoft.com/office/drawing/2014/main" id="{5AB8B407-9DB9-471F-8F52-831C30B0DCA1}"/>
              </a:ext>
            </a:extLst>
          </p:cNvPr>
          <p:cNvSpPr txBox="1">
            <a:spLocks/>
          </p:cNvSpPr>
          <p:nvPr/>
        </p:nvSpPr>
        <p:spPr>
          <a:xfrm>
            <a:off x="579120" y="1663695"/>
            <a:ext cx="4101419" cy="4334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Deterministic system:</a:t>
            </a:r>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9E22960C-2514-4875-AE5B-DE1FBF853557}"/>
              </a:ext>
            </a:extLst>
          </p:cNvPr>
          <p:cNvPicPr>
            <a:picLocks noChangeAspect="1"/>
          </p:cNvPicPr>
          <p:nvPr/>
        </p:nvPicPr>
        <p:blipFill>
          <a:blip r:embed="rId2"/>
          <a:stretch>
            <a:fillRect/>
          </a:stretch>
        </p:blipFill>
        <p:spPr>
          <a:xfrm>
            <a:off x="5863812" y="1694884"/>
            <a:ext cx="3154808" cy="402291"/>
          </a:xfrm>
          <a:prstGeom prst="rect">
            <a:avLst/>
          </a:prstGeom>
        </p:spPr>
      </p:pic>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6CD32D64-A4EF-488D-A49A-6992FEA455C9}"/>
                  </a:ext>
                </a:extLst>
              </p:cNvPr>
              <p:cNvSpPr txBox="1">
                <a:spLocks/>
              </p:cNvSpPr>
              <p:nvPr/>
            </p:nvSpPr>
            <p:spPr>
              <a:xfrm>
                <a:off x="838200" y="2414424"/>
                <a:ext cx="4436634" cy="4334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Solve for optimal control </a:t>
                </a:r>
                <a14:m>
                  <m:oMath xmlns:m="http://schemas.openxmlformats.org/officeDocument/2006/math">
                    <m:sSup>
                      <m:sSupPr>
                        <m:ctrlPr>
                          <a:rPr lang="en-US" altLang="zh-CN" i="1" smtClean="0">
                            <a:latin typeface="Cambria Math" panose="02040503050406030204" pitchFamily="18" charset="0"/>
                            <a:cs typeface="Arial" panose="020B0604020202020204" pitchFamily="34" charset="0"/>
                          </a:rPr>
                        </m:ctrlPr>
                      </m:sSupPr>
                      <m:e>
                        <m:r>
                          <a:rPr lang="en-US" altLang="zh-CN" b="0" i="1" smtClean="0">
                            <a:latin typeface="Cambria Math" panose="02040503050406030204" pitchFamily="18" charset="0"/>
                            <a:cs typeface="Arial" panose="020B0604020202020204" pitchFamily="34" charset="0"/>
                          </a:rPr>
                          <m:t>𝑢</m:t>
                        </m:r>
                      </m:e>
                      <m:sup>
                        <m:r>
                          <a:rPr lang="en-US" altLang="zh-CN" b="0" i="1" smtClean="0">
                            <a:latin typeface="Cambria Math" panose="02040503050406030204" pitchFamily="18" charset="0"/>
                            <a:cs typeface="Arial" panose="020B0604020202020204" pitchFamily="34" charset="0"/>
                          </a:rPr>
                          <m:t>∗</m:t>
                        </m:r>
                      </m:sup>
                    </m:sSup>
                  </m:oMath>
                </a14:m>
                <a:r>
                  <a:rPr lang="en-US" altLang="zh-CN" dirty="0">
                    <a:latin typeface="Arial" panose="020B0604020202020204" pitchFamily="34" charset="0"/>
                    <a:cs typeface="Arial" panose="020B0604020202020204" pitchFamily="34" charset="0"/>
                  </a:rPr>
                  <a:t>:</a:t>
                </a:r>
                <a:endParaRPr lang="zh-CN" altLang="en-US" baseline="-25000" dirty="0">
                  <a:latin typeface="Arial" panose="020B0604020202020204" pitchFamily="34" charset="0"/>
                  <a:cs typeface="Arial" panose="020B0604020202020204" pitchFamily="34" charset="0"/>
                </a:endParaRPr>
              </a:p>
            </p:txBody>
          </p:sp>
        </mc:Choice>
        <mc:Fallback xmlns="">
          <p:sp>
            <p:nvSpPr>
              <p:cNvPr id="11" name="内容占位符 2">
                <a:extLst>
                  <a:ext uri="{FF2B5EF4-FFF2-40B4-BE49-F238E27FC236}">
                    <a16:creationId xmlns:a16="http://schemas.microsoft.com/office/drawing/2014/main" id="{6CD32D64-A4EF-488D-A49A-6992FEA455C9}"/>
                  </a:ext>
                </a:extLst>
              </p:cNvPr>
              <p:cNvSpPr txBox="1">
                <a:spLocks noRot="1" noChangeAspect="1" noMove="1" noResize="1" noEditPoints="1" noAdjustHandles="1" noChangeArrowheads="1" noChangeShapeType="1" noTextEdit="1"/>
              </p:cNvSpPr>
              <p:nvPr/>
            </p:nvSpPr>
            <p:spPr>
              <a:xfrm>
                <a:off x="838200" y="2414424"/>
                <a:ext cx="4436634" cy="433481"/>
              </a:xfrm>
              <a:prstGeom prst="rect">
                <a:avLst/>
              </a:prstGeom>
              <a:blipFill>
                <a:blip r:embed="rId3"/>
                <a:stretch>
                  <a:fillRect t="-18310" b="-3098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76C030DE-F00D-4E02-A67C-47F16830E0BD}"/>
              </a:ext>
            </a:extLst>
          </p:cNvPr>
          <p:cNvPicPr>
            <a:picLocks noChangeAspect="1"/>
          </p:cNvPicPr>
          <p:nvPr/>
        </p:nvPicPr>
        <p:blipFill>
          <a:blip r:embed="rId4"/>
          <a:stretch>
            <a:fillRect/>
          </a:stretch>
        </p:blipFill>
        <p:spPr>
          <a:xfrm>
            <a:off x="5863812" y="2173965"/>
            <a:ext cx="4438650" cy="914400"/>
          </a:xfrm>
          <a:prstGeom prst="rect">
            <a:avLst/>
          </a:prstGeom>
        </p:spPr>
      </p:pic>
      <mc:AlternateContent xmlns:mc="http://schemas.openxmlformats.org/markup-compatibility/2006" xmlns:a14="http://schemas.microsoft.com/office/drawing/2010/main">
        <mc:Choice Requires="a14">
          <p:graphicFrame>
            <p:nvGraphicFramePr>
              <p:cNvPr id="13" name="图示 12">
                <a:extLst>
                  <a:ext uri="{FF2B5EF4-FFF2-40B4-BE49-F238E27FC236}">
                    <a16:creationId xmlns:a16="http://schemas.microsoft.com/office/drawing/2014/main" id="{361D280E-AA4D-4B05-966D-B01633016C05}"/>
                  </a:ext>
                </a:extLst>
              </p:cNvPr>
              <p:cNvGraphicFramePr/>
              <p:nvPr>
                <p:extLst>
                  <p:ext uri="{D42A27DB-BD31-4B8C-83A1-F6EECF244321}">
                    <p14:modId xmlns:p14="http://schemas.microsoft.com/office/powerpoint/2010/main" val="3126136945"/>
                  </p:ext>
                </p:extLst>
              </p:nvPr>
            </p:nvGraphicFramePr>
            <p:xfrm>
              <a:off x="0" y="2561771"/>
              <a:ext cx="12192000" cy="3576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13" name="图示 12">
                <a:extLst>
                  <a:ext uri="{FF2B5EF4-FFF2-40B4-BE49-F238E27FC236}">
                    <a16:creationId xmlns:a16="http://schemas.microsoft.com/office/drawing/2014/main" xmlns:a14="http://schemas.microsoft.com/office/drawing/2010/main" xmlns="" id="{361D280E-AA4D-4B05-966D-B01633016C05}"/>
                  </a:ext>
                </a:extLst>
              </p:cNvPr>
              <p:cNvGraphicFramePr/>
              <p:nvPr>
                <p:extLst>
                  <p:ext uri="{D42A27DB-BD31-4B8C-83A1-F6EECF244321}">
                    <p14:modId xmlns:p14="http://schemas.microsoft.com/office/powerpoint/2010/main" val="3126136945"/>
                  </p:ext>
                </p:extLst>
              </p:nvPr>
            </p:nvGraphicFramePr>
            <p:xfrm>
              <a:off x="0" y="2561771"/>
              <a:ext cx="12192000" cy="357656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
        <p:nvSpPr>
          <p:cNvPr id="5" name="文本框 6">
            <a:extLst>
              <a:ext uri="{FF2B5EF4-FFF2-40B4-BE49-F238E27FC236}">
                <a16:creationId xmlns:a16="http://schemas.microsoft.com/office/drawing/2014/main" id="{4213B295-736B-40E7-8716-5D9CD966DA98}"/>
              </a:ext>
            </a:extLst>
          </p:cNvPr>
          <p:cNvSpPr txBox="1"/>
          <p:nvPr/>
        </p:nvSpPr>
        <p:spPr>
          <a:xfrm>
            <a:off x="838200" y="1453875"/>
            <a:ext cx="10515600" cy="1634490"/>
          </a:xfrm>
          <a:prstGeom prst="roundRect">
            <a:avLst/>
          </a:prstGeom>
          <a:solidFill>
            <a:schemeClr val="accent2">
              <a:lumMod val="20000"/>
              <a:lumOff val="80000"/>
              <a:alpha val="2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a:t> </a:t>
            </a: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9259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8855EA3-6D87-40C9-8B67-BCED67167B32}"/>
              </a:ext>
            </a:extLst>
          </p:cNvPr>
          <p:cNvSpPr/>
          <p:nvPr/>
        </p:nvSpPr>
        <p:spPr>
          <a:xfrm>
            <a:off x="579120" y="25681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badi" panose="020B0604020104020204" pitchFamily="34" charset="0"/>
              </a:rPr>
              <a:t>System Identification</a:t>
            </a:r>
            <a:endParaRPr lang="zh-CN" altLang="en-US" sz="3200" dirty="0">
              <a:latin typeface="Abadi" panose="020B0604020104020204" pitchFamily="34" charset="0"/>
            </a:endParaRPr>
          </a:p>
        </p:txBody>
      </p:sp>
      <p:sp>
        <p:nvSpPr>
          <p:cNvPr id="8" name="内容占位符 2">
            <a:extLst>
              <a:ext uri="{FF2B5EF4-FFF2-40B4-BE49-F238E27FC236}">
                <a16:creationId xmlns:a16="http://schemas.microsoft.com/office/drawing/2014/main" id="{5AB8B407-9DB9-471F-8F52-831C30B0DCA1}"/>
              </a:ext>
            </a:extLst>
          </p:cNvPr>
          <p:cNvSpPr txBox="1">
            <a:spLocks/>
          </p:cNvSpPr>
          <p:nvPr/>
        </p:nvSpPr>
        <p:spPr>
          <a:xfrm>
            <a:off x="780344" y="1643736"/>
            <a:ext cx="4101419" cy="4334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Linearize the system as: </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6CD32D64-A4EF-488D-A49A-6992FEA455C9}"/>
                  </a:ext>
                </a:extLst>
              </p:cNvPr>
              <p:cNvSpPr txBox="1">
                <a:spLocks/>
              </p:cNvSpPr>
              <p:nvPr/>
            </p:nvSpPr>
            <p:spPr>
              <a:xfrm>
                <a:off x="905850" y="2388642"/>
                <a:ext cx="5190150" cy="4334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Along the nominal trajectory: </a:t>
                </a:r>
                <a14:m>
                  <m:oMath xmlns:m="http://schemas.openxmlformats.org/officeDocument/2006/math">
                    <m:sSup>
                      <m:sSupPr>
                        <m:ctrlPr>
                          <a:rPr lang="en-US" altLang="zh-CN" i="1" smtClean="0">
                            <a:latin typeface="Cambria Math" panose="02040503050406030204" pitchFamily="18" charset="0"/>
                            <a:cs typeface="Arial" panose="020B0604020202020204" pitchFamily="34" charset="0"/>
                          </a:rPr>
                        </m:ctrlPr>
                      </m:sSupPr>
                      <m:e>
                        <m:r>
                          <a:rPr lang="en-US" altLang="zh-CN" b="0" i="1" smtClean="0">
                            <a:latin typeface="Cambria Math" panose="02040503050406030204" pitchFamily="18" charset="0"/>
                            <a:cs typeface="Arial" panose="020B0604020202020204" pitchFamily="34" charset="0"/>
                          </a:rPr>
                          <m:t>𝑢</m:t>
                        </m:r>
                      </m:e>
                      <m:sup>
                        <m:r>
                          <a:rPr lang="en-US" altLang="zh-CN" b="0" i="1" smtClean="0">
                            <a:latin typeface="Cambria Math" panose="02040503050406030204" pitchFamily="18" charset="0"/>
                            <a:cs typeface="Arial" panose="020B0604020202020204" pitchFamily="34" charset="0"/>
                          </a:rPr>
                          <m:t>∗</m:t>
                        </m:r>
                      </m:sup>
                    </m:sSup>
                    <m:r>
                      <a:rPr lang="en-US" altLang="zh-CN" b="0" i="1" smtClean="0">
                        <a:latin typeface="Cambria Math" panose="02040503050406030204" pitchFamily="18" charset="0"/>
                        <a:cs typeface="Arial" panose="020B0604020202020204" pitchFamily="34" charset="0"/>
                      </a:rPr>
                      <m:t>,</m:t>
                    </m:r>
                    <m:sSup>
                      <m:sSupPr>
                        <m:ctrlPr>
                          <a:rPr lang="en-US" altLang="zh-CN" b="0" i="1" smtClean="0">
                            <a:latin typeface="Cambria Math" panose="02040503050406030204" pitchFamily="18" charset="0"/>
                            <a:cs typeface="Arial" panose="020B0604020202020204" pitchFamily="34" charset="0"/>
                          </a:rPr>
                        </m:ctrlPr>
                      </m:sSupPr>
                      <m:e>
                        <m:r>
                          <a:rPr lang="en-US" altLang="zh-CN" b="0" i="1" smtClean="0">
                            <a:latin typeface="Cambria Math" panose="02040503050406030204" pitchFamily="18" charset="0"/>
                            <a:cs typeface="Arial" panose="020B0604020202020204" pitchFamily="34" charset="0"/>
                          </a:rPr>
                          <m:t>𝑥</m:t>
                        </m:r>
                      </m:e>
                      <m:sup>
                        <m:r>
                          <a:rPr lang="en-US" altLang="zh-CN" b="0" i="1" smtClean="0">
                            <a:latin typeface="Cambria Math" panose="02040503050406030204" pitchFamily="18" charset="0"/>
                            <a:cs typeface="Arial" panose="020B0604020202020204" pitchFamily="34" charset="0"/>
                          </a:rPr>
                          <m:t>∗</m:t>
                        </m:r>
                      </m:sup>
                    </m:sSup>
                  </m:oMath>
                </a14:m>
                <a:endParaRPr lang="zh-CN" altLang="en-US" dirty="0">
                  <a:latin typeface="Arial" panose="020B0604020202020204" pitchFamily="34" charset="0"/>
                  <a:cs typeface="Arial" panose="020B0604020202020204" pitchFamily="34" charset="0"/>
                </a:endParaRPr>
              </a:p>
            </p:txBody>
          </p:sp>
        </mc:Choice>
        <mc:Fallback xmlns="">
          <p:sp>
            <p:nvSpPr>
              <p:cNvPr id="11" name="内容占位符 2">
                <a:extLst>
                  <a:ext uri="{FF2B5EF4-FFF2-40B4-BE49-F238E27FC236}">
                    <a16:creationId xmlns:a16="http://schemas.microsoft.com/office/drawing/2014/main" id="{6CD32D64-A4EF-488D-A49A-6992FEA455C9}"/>
                  </a:ext>
                </a:extLst>
              </p:cNvPr>
              <p:cNvSpPr txBox="1">
                <a:spLocks noRot="1" noChangeAspect="1" noMove="1" noResize="1" noEditPoints="1" noAdjustHandles="1" noChangeArrowheads="1" noChangeShapeType="1" noTextEdit="1"/>
              </p:cNvSpPr>
              <p:nvPr/>
            </p:nvSpPr>
            <p:spPr>
              <a:xfrm>
                <a:off x="905850" y="2388642"/>
                <a:ext cx="5190150" cy="433481"/>
              </a:xfrm>
              <a:prstGeom prst="rect">
                <a:avLst/>
              </a:prstGeom>
              <a:blipFill>
                <a:blip r:embed="rId2"/>
                <a:stretch>
                  <a:fillRect t="-18310" b="-3098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EBE9C40-2151-4513-A950-202D2D97B515}"/>
              </a:ext>
            </a:extLst>
          </p:cNvPr>
          <p:cNvPicPr>
            <a:picLocks noChangeAspect="1"/>
          </p:cNvPicPr>
          <p:nvPr/>
        </p:nvPicPr>
        <p:blipFill>
          <a:blip r:embed="rId3"/>
          <a:stretch>
            <a:fillRect/>
          </a:stretch>
        </p:blipFill>
        <p:spPr>
          <a:xfrm>
            <a:off x="5863812" y="1634494"/>
            <a:ext cx="3467848" cy="433481"/>
          </a:xfrm>
          <a:prstGeom prst="rect">
            <a:avLst/>
          </a:prstGeom>
        </p:spPr>
      </p:pic>
      <mc:AlternateContent xmlns:mc="http://schemas.openxmlformats.org/markup-compatibility/2006" xmlns:a14="http://schemas.microsoft.com/office/drawing/2010/main">
        <mc:Choice Requires="a14">
          <p:graphicFrame>
            <p:nvGraphicFramePr>
              <p:cNvPr id="4" name="图示 3">
                <a:extLst>
                  <a:ext uri="{FF2B5EF4-FFF2-40B4-BE49-F238E27FC236}">
                    <a16:creationId xmlns:a16="http://schemas.microsoft.com/office/drawing/2014/main" id="{986270FE-BC53-41F8-8156-0527B1915880}"/>
                  </a:ext>
                </a:extLst>
              </p:cNvPr>
              <p:cNvGraphicFramePr/>
              <p:nvPr>
                <p:extLst>
                  <p:ext uri="{D42A27DB-BD31-4B8C-83A1-F6EECF244321}">
                    <p14:modId xmlns:p14="http://schemas.microsoft.com/office/powerpoint/2010/main" val="1542744272"/>
                  </p:ext>
                </p:extLst>
              </p:nvPr>
            </p:nvGraphicFramePr>
            <p:xfrm>
              <a:off x="780343" y="2822122"/>
              <a:ext cx="10353821" cy="25802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图示 3">
                <a:extLst>
                  <a:ext uri="{FF2B5EF4-FFF2-40B4-BE49-F238E27FC236}">
                    <a16:creationId xmlns:a16="http://schemas.microsoft.com/office/drawing/2014/main" id="{986270FE-BC53-41F8-8156-0527B1915880}"/>
                  </a:ext>
                </a:extLst>
              </p:cNvPr>
              <p:cNvGraphicFramePr/>
              <p:nvPr>
                <p:extLst>
                  <p:ext uri="{D42A27DB-BD31-4B8C-83A1-F6EECF244321}">
                    <p14:modId xmlns:p14="http://schemas.microsoft.com/office/powerpoint/2010/main" val="1542744272"/>
                  </p:ext>
                </p:extLst>
              </p:nvPr>
            </p:nvGraphicFramePr>
            <p:xfrm>
              <a:off x="780343" y="2822122"/>
              <a:ext cx="10353821" cy="258026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5" name="文本框 6">
            <a:extLst>
              <a:ext uri="{FF2B5EF4-FFF2-40B4-BE49-F238E27FC236}">
                <a16:creationId xmlns:a16="http://schemas.microsoft.com/office/drawing/2014/main" id="{4213B295-736B-40E7-8716-5D9CD966DA98}"/>
              </a:ext>
            </a:extLst>
          </p:cNvPr>
          <p:cNvSpPr txBox="1"/>
          <p:nvPr/>
        </p:nvSpPr>
        <p:spPr>
          <a:xfrm>
            <a:off x="579120" y="1383443"/>
            <a:ext cx="11033759" cy="1777365"/>
          </a:xfrm>
          <a:prstGeom prst="roundRect">
            <a:avLst>
              <a:gd name="adj" fmla="val 29830"/>
            </a:avLst>
          </a:prstGeom>
          <a:solidFill>
            <a:schemeClr val="accent2">
              <a:lumMod val="20000"/>
              <a:lumOff val="80000"/>
              <a:alpha val="2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a:t> </a:t>
            </a:r>
          </a:p>
          <a:p>
            <a:endParaRPr lang="en-US" altLang="zh-CN" dirty="0"/>
          </a:p>
          <a:p>
            <a:endParaRPr lang="en-US" altLang="zh-CN" dirty="0"/>
          </a:p>
          <a:p>
            <a:endParaRPr lang="en-US" altLang="zh-CN" dirty="0"/>
          </a:p>
          <a:p>
            <a:endParaRPr lang="en-US" altLang="zh-CN" dirty="0"/>
          </a:p>
        </p:txBody>
      </p:sp>
      <p:pic>
        <p:nvPicPr>
          <p:cNvPr id="6" name="图片 5">
            <a:extLst>
              <a:ext uri="{FF2B5EF4-FFF2-40B4-BE49-F238E27FC236}">
                <a16:creationId xmlns:a16="http://schemas.microsoft.com/office/drawing/2014/main" id="{3963C692-27EC-4BF0-863A-0CEB17548222}"/>
              </a:ext>
            </a:extLst>
          </p:cNvPr>
          <p:cNvPicPr>
            <a:picLocks noChangeAspect="1"/>
          </p:cNvPicPr>
          <p:nvPr/>
        </p:nvPicPr>
        <p:blipFill>
          <a:blip r:embed="rId13"/>
          <a:stretch>
            <a:fillRect/>
          </a:stretch>
        </p:blipFill>
        <p:spPr>
          <a:xfrm>
            <a:off x="905850" y="5474557"/>
            <a:ext cx="2114550" cy="638175"/>
          </a:xfrm>
          <a:prstGeom prst="rect">
            <a:avLst/>
          </a:prstGeom>
        </p:spPr>
      </p:pic>
      <p:pic>
        <p:nvPicPr>
          <p:cNvPr id="7" name="图片 6">
            <a:extLst>
              <a:ext uri="{FF2B5EF4-FFF2-40B4-BE49-F238E27FC236}">
                <a16:creationId xmlns:a16="http://schemas.microsoft.com/office/drawing/2014/main" id="{77279F56-D329-47A5-B42D-B4FEBBAB70CB}"/>
              </a:ext>
            </a:extLst>
          </p:cNvPr>
          <p:cNvPicPr>
            <a:picLocks noChangeAspect="1"/>
          </p:cNvPicPr>
          <p:nvPr/>
        </p:nvPicPr>
        <p:blipFill>
          <a:blip r:embed="rId14"/>
          <a:stretch>
            <a:fillRect/>
          </a:stretch>
        </p:blipFill>
        <p:spPr>
          <a:xfrm>
            <a:off x="4550149" y="5531706"/>
            <a:ext cx="3333750" cy="523875"/>
          </a:xfrm>
          <a:prstGeom prst="rect">
            <a:avLst/>
          </a:prstGeom>
        </p:spPr>
      </p:pic>
    </p:spTree>
    <p:extLst>
      <p:ext uri="{BB962C8B-B14F-4D97-AF65-F5344CB8AC3E}">
        <p14:creationId xmlns:p14="http://schemas.microsoft.com/office/powerpoint/2010/main" val="31143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6">
                <a:extLst>
                  <a:ext uri="{FF2B5EF4-FFF2-40B4-BE49-F238E27FC236}">
                    <a16:creationId xmlns:a16="http://schemas.microsoft.com/office/drawing/2014/main" id="{4213B295-736B-40E7-8716-5D9CD966DA98}"/>
                  </a:ext>
                </a:extLst>
              </p:cNvPr>
              <p:cNvSpPr txBox="1"/>
              <p:nvPr/>
            </p:nvSpPr>
            <p:spPr>
              <a:xfrm>
                <a:off x="579121" y="2432314"/>
                <a:ext cx="11033759" cy="2356938"/>
              </a:xfrm>
              <a:prstGeom prst="roundRect">
                <a:avLst>
                  <a:gd name="adj" fmla="val 29830"/>
                </a:avLst>
              </a:prstGeom>
              <a:solidFill>
                <a:schemeClr val="accent2">
                  <a:lumMod val="20000"/>
                  <a:lumOff val="80000"/>
                  <a:alpha val="2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lvl="1"/>
                <a:r>
                  <a:rPr lang="en-US" altLang="zh-CN" sz="2400" dirty="0">
                    <a:latin typeface="Arial" panose="020B0604020202020204" pitchFamily="34" charset="0"/>
                    <a:cs typeface="Arial" panose="020B0604020202020204" pitchFamily="34" charset="0"/>
                  </a:rPr>
                  <a:t>Calculate the LQR feedback gain </a:t>
                </a:r>
                <a14:m>
                  <m:oMath xmlns:m="http://schemas.openxmlformats.org/officeDocument/2006/math">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𝐾</m:t>
                        </m:r>
                      </m:e>
                      <m:sub>
                        <m:r>
                          <a:rPr lang="en-US" altLang="zh-CN" sz="2400" b="0" i="1" smtClean="0">
                            <a:latin typeface="Cambria Math" panose="02040503050406030204" pitchFamily="18" charset="0"/>
                            <a:cs typeface="Arial" panose="020B0604020202020204" pitchFamily="34" charset="0"/>
                          </a:rPr>
                          <m:t>𝑡</m:t>
                        </m:r>
                      </m:sub>
                    </m:sSub>
                    <m:r>
                      <a:rPr lang="en-US" altLang="zh-CN" sz="2400" b="0" i="1" smtClean="0">
                        <a:latin typeface="Cambria Math" panose="02040503050406030204" pitchFamily="18" charset="0"/>
                        <a:cs typeface="Arial" panose="020B0604020202020204" pitchFamily="34" charset="0"/>
                      </a:rPr>
                      <m:t> </m:t>
                    </m:r>
                  </m:oMath>
                </a14:m>
                <a:r>
                  <a:rPr lang="en-US" altLang="zh-CN" sz="2400" dirty="0">
                    <a:latin typeface="Arial" panose="020B0604020202020204" pitchFamily="34" charset="0"/>
                    <a:cs typeface="Arial" panose="020B0604020202020204" pitchFamily="34" charset="0"/>
                  </a:rPr>
                  <a:t>at each time step along the nominal trajectory.</a:t>
                </a:r>
              </a:p>
              <a:p>
                <a:pPr lvl="1"/>
                <a:endParaRPr lang="en-US" altLang="zh-CN" sz="2400" b="1" dirty="0">
                  <a:latin typeface="Arial" panose="020B0604020202020204" pitchFamily="34" charset="0"/>
                  <a:cs typeface="Arial" panose="020B0604020202020204" pitchFamily="34" charset="0"/>
                </a:endParaRPr>
              </a:p>
              <a:p>
                <a:pPr lvl="1"/>
                <a:r>
                  <a:rPr lang="en-US" altLang="zh-CN" sz="2400" b="1" dirty="0">
                    <a:latin typeface="Arial" panose="020B0604020202020204" pitchFamily="34" charset="0"/>
                    <a:cs typeface="Arial" panose="020B0604020202020204" pitchFamily="34" charset="0"/>
                  </a:rPr>
                  <a:t>                Finally, the closed-loop control policy is given by</a:t>
                </a:r>
              </a:p>
              <a:p>
                <a:pPr lvl="1"/>
                <a:r>
                  <a:rPr lang="en-US" altLang="zh-CN" sz="2400" b="1"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b="1" i="1" smtClean="0">
                            <a:latin typeface="Cambria Math" panose="02040503050406030204" pitchFamily="18" charset="0"/>
                            <a:cs typeface="Arial" panose="020B0604020202020204" pitchFamily="34" charset="0"/>
                          </a:rPr>
                        </m:ctrlPr>
                      </m:sSubPr>
                      <m:e>
                        <m:r>
                          <a:rPr lang="en-US" altLang="zh-CN" sz="2400" b="1" i="1" smtClean="0">
                            <a:latin typeface="Cambria Math" panose="02040503050406030204" pitchFamily="18" charset="0"/>
                            <a:cs typeface="Arial" panose="020B0604020202020204" pitchFamily="34" charset="0"/>
                          </a:rPr>
                          <m:t>𝒖</m:t>
                        </m:r>
                      </m:e>
                      <m:sub>
                        <m:r>
                          <a:rPr lang="en-US" altLang="zh-CN" sz="2400" b="1" i="1" smtClean="0">
                            <a:latin typeface="Cambria Math" panose="02040503050406030204" pitchFamily="18" charset="0"/>
                            <a:cs typeface="Arial" panose="020B0604020202020204" pitchFamily="34" charset="0"/>
                          </a:rPr>
                          <m:t>𝒕</m:t>
                        </m:r>
                      </m:sub>
                    </m:sSub>
                    <m:d>
                      <m:dPr>
                        <m:ctrlPr>
                          <a:rPr lang="en-US" altLang="zh-CN" sz="2400" b="1" i="1" smtClean="0">
                            <a:latin typeface="Cambria Math" panose="02040503050406030204" pitchFamily="18" charset="0"/>
                            <a:cs typeface="Arial" panose="020B0604020202020204" pitchFamily="34" charset="0"/>
                          </a:rPr>
                        </m:ctrlPr>
                      </m:dPr>
                      <m:e>
                        <m:sSub>
                          <m:sSubPr>
                            <m:ctrlPr>
                              <a:rPr lang="en-US" altLang="zh-CN" sz="2400" b="1" i="1" smtClean="0">
                                <a:latin typeface="Cambria Math" panose="02040503050406030204" pitchFamily="18" charset="0"/>
                                <a:cs typeface="Arial" panose="020B0604020202020204" pitchFamily="34" charset="0"/>
                              </a:rPr>
                            </m:ctrlPr>
                          </m:sSubPr>
                          <m:e>
                            <m:r>
                              <a:rPr lang="en-US" altLang="zh-CN" sz="2400" b="1" i="1" smtClean="0">
                                <a:latin typeface="Cambria Math" panose="02040503050406030204" pitchFamily="18" charset="0"/>
                                <a:cs typeface="Arial" panose="020B0604020202020204" pitchFamily="34" charset="0"/>
                              </a:rPr>
                              <m:t>𝒙</m:t>
                            </m:r>
                          </m:e>
                          <m:sub>
                            <m:r>
                              <a:rPr lang="en-US" altLang="zh-CN" sz="2400" b="1" i="1" smtClean="0">
                                <a:latin typeface="Cambria Math" panose="02040503050406030204" pitchFamily="18" charset="0"/>
                                <a:cs typeface="Arial" panose="020B0604020202020204" pitchFamily="34" charset="0"/>
                              </a:rPr>
                              <m:t>𝒕</m:t>
                            </m:r>
                          </m:sub>
                        </m:sSub>
                      </m:e>
                    </m:d>
                    <m:r>
                      <a:rPr lang="en-US" altLang="zh-CN" sz="2400" b="1" i="1" smtClean="0">
                        <a:latin typeface="Cambria Math" panose="02040503050406030204" pitchFamily="18" charset="0"/>
                        <a:cs typeface="Arial" panose="020B0604020202020204" pitchFamily="34" charset="0"/>
                      </a:rPr>
                      <m:t>= </m:t>
                    </m:r>
                    <m:sSubSup>
                      <m:sSubSupPr>
                        <m:ctrlPr>
                          <a:rPr lang="en-US" altLang="zh-CN" sz="2400" b="1" i="1" smtClean="0">
                            <a:latin typeface="Cambria Math" panose="02040503050406030204" pitchFamily="18" charset="0"/>
                            <a:cs typeface="Arial" panose="020B0604020202020204" pitchFamily="34" charset="0"/>
                          </a:rPr>
                        </m:ctrlPr>
                      </m:sSubSupPr>
                      <m:e>
                        <m:r>
                          <a:rPr lang="en-US" altLang="zh-CN" sz="2400" b="1" i="1" smtClean="0">
                            <a:latin typeface="Cambria Math" panose="02040503050406030204" pitchFamily="18" charset="0"/>
                            <a:cs typeface="Arial" panose="020B0604020202020204" pitchFamily="34" charset="0"/>
                          </a:rPr>
                          <m:t>𝒖</m:t>
                        </m:r>
                      </m:e>
                      <m:sub>
                        <m:r>
                          <a:rPr lang="en-US" altLang="zh-CN" sz="2400" b="1" i="1">
                            <a:latin typeface="Cambria Math" panose="02040503050406030204" pitchFamily="18" charset="0"/>
                            <a:cs typeface="Arial" panose="020B0604020202020204" pitchFamily="34" charset="0"/>
                          </a:rPr>
                          <m:t>𝒕</m:t>
                        </m:r>
                      </m:sub>
                      <m:sup>
                        <m:r>
                          <a:rPr lang="en-US" altLang="zh-CN" sz="2400" b="1" i="1">
                            <a:latin typeface="Cambria Math" panose="02040503050406030204" pitchFamily="18" charset="0"/>
                            <a:cs typeface="Arial" panose="020B0604020202020204" pitchFamily="34" charset="0"/>
                          </a:rPr>
                          <m:t>∗</m:t>
                        </m:r>
                      </m:sup>
                    </m:sSubSup>
                    <m:r>
                      <a:rPr lang="en-US" altLang="zh-CN" sz="2400" b="1" i="1" smtClean="0">
                        <a:latin typeface="Cambria Math" panose="02040503050406030204" pitchFamily="18" charset="0"/>
                        <a:cs typeface="Arial" panose="020B0604020202020204" pitchFamily="34" charset="0"/>
                      </a:rPr>
                      <m:t>+</m:t>
                    </m:r>
                    <m:sSub>
                      <m:sSubPr>
                        <m:ctrlPr>
                          <a:rPr lang="en-US" altLang="zh-CN" sz="2400" b="1" i="1" smtClean="0">
                            <a:latin typeface="Cambria Math" panose="02040503050406030204" pitchFamily="18" charset="0"/>
                            <a:cs typeface="Arial" panose="020B0604020202020204" pitchFamily="34" charset="0"/>
                          </a:rPr>
                        </m:ctrlPr>
                      </m:sSubPr>
                      <m:e>
                        <m:r>
                          <a:rPr lang="en-US" altLang="zh-CN" sz="2400" b="1" i="1" smtClean="0">
                            <a:latin typeface="Cambria Math" panose="02040503050406030204" pitchFamily="18" charset="0"/>
                            <a:cs typeface="Arial" panose="020B0604020202020204" pitchFamily="34" charset="0"/>
                          </a:rPr>
                          <m:t>𝑲</m:t>
                        </m:r>
                      </m:e>
                      <m:sub>
                        <m:r>
                          <a:rPr lang="en-US" altLang="zh-CN" sz="2400" b="1" i="1" smtClean="0">
                            <a:latin typeface="Cambria Math" panose="02040503050406030204" pitchFamily="18" charset="0"/>
                            <a:cs typeface="Arial" panose="020B0604020202020204" pitchFamily="34" charset="0"/>
                          </a:rPr>
                          <m:t>𝒕</m:t>
                        </m:r>
                      </m:sub>
                    </m:sSub>
                    <m:r>
                      <a:rPr lang="en-US" altLang="zh-CN" sz="2400" b="1" i="1" smtClean="0">
                        <a:latin typeface="Cambria Math" panose="02040503050406030204" pitchFamily="18" charset="0"/>
                        <a:cs typeface="Arial" panose="020B0604020202020204" pitchFamily="34" charset="0"/>
                      </a:rPr>
                      <m:t>𝜹</m:t>
                    </m:r>
                    <m:sSub>
                      <m:sSubPr>
                        <m:ctrlPr>
                          <a:rPr lang="en-US" altLang="zh-CN" sz="2400" b="1" i="1" smtClean="0">
                            <a:latin typeface="Cambria Math" panose="02040503050406030204" pitchFamily="18" charset="0"/>
                            <a:cs typeface="Arial" panose="020B0604020202020204" pitchFamily="34" charset="0"/>
                          </a:rPr>
                        </m:ctrlPr>
                      </m:sSubPr>
                      <m:e>
                        <m:r>
                          <a:rPr lang="en-US" altLang="zh-CN" sz="2400" b="1" i="1" smtClean="0">
                            <a:latin typeface="Cambria Math" panose="02040503050406030204" pitchFamily="18" charset="0"/>
                            <a:cs typeface="Arial" panose="020B0604020202020204" pitchFamily="34" charset="0"/>
                          </a:rPr>
                          <m:t>𝒙</m:t>
                        </m:r>
                      </m:e>
                      <m:sub>
                        <m:r>
                          <a:rPr lang="en-US" altLang="zh-CN" sz="2400" b="1" i="1" smtClean="0">
                            <a:latin typeface="Cambria Math" panose="02040503050406030204" pitchFamily="18" charset="0"/>
                            <a:cs typeface="Arial" panose="020B0604020202020204" pitchFamily="34" charset="0"/>
                          </a:rPr>
                          <m:t>𝒕</m:t>
                        </m:r>
                      </m:sub>
                    </m:sSub>
                  </m:oMath>
                </a14:m>
                <a:endParaRPr lang="en-US" altLang="zh-CN" sz="2400" b="1" dirty="0">
                  <a:latin typeface="Arial" panose="020B0604020202020204" pitchFamily="34" charset="0"/>
                  <a:cs typeface="Arial" panose="020B0604020202020204" pitchFamily="34" charset="0"/>
                </a:endParaRPr>
              </a:p>
            </p:txBody>
          </p:sp>
        </mc:Choice>
        <mc:Fallback xmlns="">
          <p:sp>
            <p:nvSpPr>
              <p:cNvPr id="5" name="文本框 6">
                <a:extLst>
                  <a:ext uri="{FF2B5EF4-FFF2-40B4-BE49-F238E27FC236}">
                    <a16:creationId xmlns:a16="http://schemas.microsoft.com/office/drawing/2014/main" xmlns:a14="http://schemas.microsoft.com/office/drawing/2010/main" xmlns="" id="{4213B295-736B-40E7-8716-5D9CD966DA98}"/>
                  </a:ext>
                </a:extLst>
              </p:cNvPr>
              <p:cNvSpPr txBox="1">
                <a:spLocks noRot="1" noChangeAspect="1" noMove="1" noResize="1" noEditPoints="1" noAdjustHandles="1" noChangeArrowheads="1" noChangeShapeType="1" noTextEdit="1"/>
              </p:cNvSpPr>
              <p:nvPr/>
            </p:nvSpPr>
            <p:spPr>
              <a:xfrm>
                <a:off x="579121" y="2432314"/>
                <a:ext cx="11033759" cy="2356938"/>
              </a:xfrm>
              <a:prstGeom prst="roundRect">
                <a:avLst>
                  <a:gd name="adj" fmla="val 29830"/>
                </a:avLst>
              </a:prstGeom>
              <a:blipFill rotWithShape="0">
                <a:blip r:embed="rId2"/>
                <a:stretch>
                  <a:fillRect/>
                </a:stretch>
              </a:blipFill>
            </p:spPr>
            <p:txBody>
              <a:bodyPr/>
              <a:lstStyle/>
              <a:p>
                <a:r>
                  <a:rPr lang="zh-CN" altLang="en-US">
                    <a:noFill/>
                  </a:rPr>
                  <a:t> </a:t>
                </a:r>
              </a:p>
            </p:txBody>
          </p:sp>
        </mc:Fallback>
      </mc:AlternateContent>
      <p:sp>
        <p:nvSpPr>
          <p:cNvPr id="10" name="Rectangle: Rounded Corners 9">
            <a:extLst>
              <a:ext uri="{FF2B5EF4-FFF2-40B4-BE49-F238E27FC236}">
                <a16:creationId xmlns:a16="http://schemas.microsoft.com/office/drawing/2014/main" id="{88855EA3-6D87-40C9-8B67-BCED67167B32}"/>
              </a:ext>
            </a:extLst>
          </p:cNvPr>
          <p:cNvSpPr/>
          <p:nvPr/>
        </p:nvSpPr>
        <p:spPr>
          <a:xfrm>
            <a:off x="579120" y="25681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badi" panose="020B0604020104020204" pitchFamily="34" charset="0"/>
              </a:rPr>
              <a:t>LQR Gain</a:t>
            </a:r>
            <a:endParaRPr lang="zh-CN" altLang="en-US" sz="3200" dirty="0">
              <a:latin typeface="Abadi" panose="020B0604020104020204" pitchFamily="34" charset="0"/>
            </a:endParaRPr>
          </a:p>
        </p:txBody>
      </p:sp>
    </p:spTree>
    <p:extLst>
      <p:ext uri="{BB962C8B-B14F-4D97-AF65-F5344CB8AC3E}">
        <p14:creationId xmlns:p14="http://schemas.microsoft.com/office/powerpoint/2010/main" val="109995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14D6200-1F08-46AF-9378-E94CB5A5D7B9}"/>
              </a:ext>
            </a:extLst>
          </p:cNvPr>
          <p:cNvSpPr/>
          <p:nvPr/>
        </p:nvSpPr>
        <p:spPr>
          <a:xfrm>
            <a:off x="1767840" y="2447457"/>
            <a:ext cx="8656320" cy="196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prstClr val="white"/>
                </a:solidFill>
                <a:latin typeface="Arial" panose="020B0604020202020204" pitchFamily="34" charset="0"/>
                <a:cs typeface="Arial" panose="020B0604020202020204" pitchFamily="34" charset="0"/>
              </a:rPr>
              <a:t>Tasks</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70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7D95AA3-2EEE-4CA0-8536-ADBF73EFEA13}"/>
              </a:ext>
            </a:extLst>
          </p:cNvPr>
          <p:cNvGrpSpPr/>
          <p:nvPr/>
        </p:nvGrpSpPr>
        <p:grpSpPr>
          <a:xfrm>
            <a:off x="974677" y="872531"/>
            <a:ext cx="10242646" cy="2923371"/>
            <a:chOff x="907575" y="2533698"/>
            <a:chExt cx="10242646" cy="2923371"/>
          </a:xfrm>
        </p:grpSpPr>
        <p:sp>
          <p:nvSpPr>
            <p:cNvPr id="4" name="Rectangle: Rounded Corners 3">
              <a:extLst>
                <a:ext uri="{FF2B5EF4-FFF2-40B4-BE49-F238E27FC236}">
                  <a16:creationId xmlns:a16="http://schemas.microsoft.com/office/drawing/2014/main" id="{24038CD4-A2D3-4CF2-AD09-00293246DC99}"/>
                </a:ext>
              </a:extLst>
            </p:cNvPr>
            <p:cNvSpPr/>
            <p:nvPr/>
          </p:nvSpPr>
          <p:spPr>
            <a:xfrm>
              <a:off x="907575" y="2533698"/>
              <a:ext cx="10242646" cy="123877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lnSpc>
                  <a:spcPct val="90000"/>
                </a:lnSpc>
                <a:spcBef>
                  <a:spcPts val="1000"/>
                </a:spcBef>
                <a:buFont typeface="Arial" panose="020B0604020202020204" pitchFamily="34" charset="0"/>
                <a:buChar char="•"/>
              </a:pPr>
              <a:r>
                <a:rPr lang="en-US" altLang="zh-CN" sz="2800" dirty="0">
                  <a:solidFill>
                    <a:prstClr val="black"/>
                  </a:solidFill>
                  <a:latin typeface="Arial" panose="020B0604020202020204" pitchFamily="34" charset="0"/>
                  <a:cs typeface="Arial" panose="020B0604020202020204" pitchFamily="34" charset="0"/>
                </a:rPr>
                <a:t>Apply both D2C and shape control to tensegrity models</a:t>
              </a:r>
            </a:p>
          </p:txBody>
        </p:sp>
        <p:sp>
          <p:nvSpPr>
            <p:cNvPr id="5" name="Rectangle: Rounded Corners 4">
              <a:extLst>
                <a:ext uri="{FF2B5EF4-FFF2-40B4-BE49-F238E27FC236}">
                  <a16:creationId xmlns:a16="http://schemas.microsoft.com/office/drawing/2014/main" id="{9E5FDFA1-6624-45C4-BE1A-2CED6961C05C}"/>
                </a:ext>
              </a:extLst>
            </p:cNvPr>
            <p:cNvSpPr/>
            <p:nvPr/>
          </p:nvSpPr>
          <p:spPr>
            <a:xfrm>
              <a:off x="907575" y="4218298"/>
              <a:ext cx="10242646" cy="123877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lnSpc>
                  <a:spcPct val="90000"/>
                </a:lnSpc>
                <a:spcBef>
                  <a:spcPts val="1000"/>
                </a:spcBef>
                <a:buFont typeface="Arial" panose="020B0604020202020204" pitchFamily="34" charset="0"/>
                <a:buChar char="•"/>
              </a:pPr>
              <a:r>
                <a:rPr lang="en-US" altLang="zh-CN" sz="2800" dirty="0">
                  <a:solidFill>
                    <a:prstClr val="black"/>
                  </a:solidFill>
                  <a:latin typeface="Arial" panose="020B0604020202020204" pitchFamily="34" charset="0"/>
                  <a:cs typeface="Arial" panose="020B0604020202020204" pitchFamily="34" charset="0"/>
                </a:rPr>
                <a:t>Compare</a:t>
              </a:r>
              <a:r>
                <a:rPr lang="zh-CN" altLang="en-US" sz="2800" dirty="0">
                  <a:solidFill>
                    <a:prstClr val="black"/>
                  </a:solidFill>
                  <a:latin typeface="Arial" panose="020B0604020202020204" pitchFamily="34" charset="0"/>
                  <a:cs typeface="Arial" panose="020B0604020202020204" pitchFamily="34" charset="0"/>
                </a:rPr>
                <a:t> </a:t>
              </a:r>
              <a:r>
                <a:rPr lang="en-US" altLang="zh-CN" sz="2800" dirty="0">
                  <a:solidFill>
                    <a:prstClr val="black"/>
                  </a:solidFill>
                  <a:latin typeface="Arial" panose="020B0604020202020204" pitchFamily="34" charset="0"/>
                  <a:cs typeface="Arial" panose="020B0604020202020204" pitchFamily="34" charset="0"/>
                </a:rPr>
                <a:t>the</a:t>
              </a:r>
              <a:r>
                <a:rPr lang="zh-CN" altLang="en-US" sz="2800" dirty="0">
                  <a:solidFill>
                    <a:prstClr val="black"/>
                  </a:solidFill>
                  <a:latin typeface="Arial" panose="020B0604020202020204" pitchFamily="34" charset="0"/>
                  <a:cs typeface="Arial" panose="020B0604020202020204" pitchFamily="34" charset="0"/>
                </a:rPr>
                <a:t> </a:t>
              </a:r>
              <a:r>
                <a:rPr lang="en-US" altLang="zh-CN" sz="2800" dirty="0">
                  <a:solidFill>
                    <a:prstClr val="black"/>
                  </a:solidFill>
                  <a:latin typeface="Arial" panose="020B0604020202020204" pitchFamily="34" charset="0"/>
                  <a:cs typeface="Arial" panose="020B0604020202020204" pitchFamily="34" charset="0"/>
                </a:rPr>
                <a:t>D2C</a:t>
              </a:r>
              <a:r>
                <a:rPr lang="zh-CN" altLang="en-US" sz="2800" dirty="0">
                  <a:solidFill>
                    <a:prstClr val="black"/>
                  </a:solidFill>
                  <a:latin typeface="Arial" panose="020B0604020202020204" pitchFamily="34" charset="0"/>
                  <a:cs typeface="Arial" panose="020B0604020202020204" pitchFamily="34" charset="0"/>
                </a:rPr>
                <a:t> </a:t>
              </a:r>
              <a:r>
                <a:rPr lang="en-US" altLang="zh-CN" sz="2800" dirty="0">
                  <a:solidFill>
                    <a:prstClr val="black"/>
                  </a:solidFill>
                  <a:latin typeface="Arial" panose="020B0604020202020204" pitchFamily="34" charset="0"/>
                  <a:cs typeface="Arial" panose="020B0604020202020204" pitchFamily="34" charset="0"/>
                </a:rPr>
                <a:t>algorithm with the model-based shape control method</a:t>
              </a:r>
            </a:p>
          </p:txBody>
        </p:sp>
      </p:grpSp>
      <p:sp>
        <p:nvSpPr>
          <p:cNvPr id="7" name="Rectangle: Rounded Corners 1">
            <a:extLst>
              <a:ext uri="{FF2B5EF4-FFF2-40B4-BE49-F238E27FC236}">
                <a16:creationId xmlns:a16="http://schemas.microsoft.com/office/drawing/2014/main" id="{DDBC19D2-FDDC-4F16-AFDA-D7130C5277F0}"/>
              </a:ext>
            </a:extLst>
          </p:cNvPr>
          <p:cNvSpPr/>
          <p:nvPr/>
        </p:nvSpPr>
        <p:spPr>
          <a:xfrm>
            <a:off x="974677" y="4241731"/>
            <a:ext cx="10242646" cy="123877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lnSpc>
                <a:spcPct val="90000"/>
              </a:lnSpc>
              <a:spcBef>
                <a:spcPts val="1000"/>
              </a:spcBef>
              <a:buFont typeface="Arial" panose="020B0604020202020204" pitchFamily="34" charset="0"/>
              <a:buChar char="•"/>
            </a:pPr>
            <a:r>
              <a:rPr lang="en-US" altLang="zh-CN" sz="2800" dirty="0">
                <a:solidFill>
                  <a:prstClr val="black"/>
                </a:solidFill>
                <a:latin typeface="Arial" panose="020B0604020202020204" pitchFamily="34" charset="0"/>
                <a:cs typeface="Arial" panose="020B0604020202020204" pitchFamily="34" charset="0"/>
              </a:rPr>
              <a:t>Test the performance of D2C closed-loop control policy</a:t>
            </a:r>
          </a:p>
        </p:txBody>
      </p:sp>
    </p:spTree>
    <p:extLst>
      <p:ext uri="{BB962C8B-B14F-4D97-AF65-F5344CB8AC3E}">
        <p14:creationId xmlns:p14="http://schemas.microsoft.com/office/powerpoint/2010/main" val="41628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BEDA101-9408-4051-8334-4BBDEB9B660E}"/>
              </a:ext>
            </a:extLst>
          </p:cNvPr>
          <p:cNvSpPr/>
          <p:nvPr/>
        </p:nvSpPr>
        <p:spPr>
          <a:xfrm>
            <a:off x="1767840" y="2447457"/>
            <a:ext cx="8656320" cy="196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Arial" panose="020B0604020202020204" pitchFamily="34" charset="0"/>
                <a:cs typeface="Arial" panose="020B0604020202020204" pitchFamily="34" charset="0"/>
              </a:rPr>
              <a:t>Experimental Results</a:t>
            </a:r>
            <a:endParaRPr lang="zh-CN" altLang="en-US" sz="4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437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75F073A-2E36-47A4-8FBD-611AA454CECE}"/>
              </a:ext>
            </a:extLst>
          </p:cNvPr>
          <p:cNvSpPr txBox="1"/>
          <p:nvPr/>
        </p:nvSpPr>
        <p:spPr>
          <a:xfrm>
            <a:off x="6667869" y="1580451"/>
            <a:ext cx="4945012" cy="1804749"/>
          </a:xfrm>
          <a:prstGeom prst="round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dirty="0">
                <a:latin typeface="Arial" panose="020B0604020202020204" pitchFamily="34" charset="0"/>
                <a:cs typeface="Arial" panose="020B0604020202020204" pitchFamily="34" charset="0"/>
              </a:rPr>
              <a:t>A 2-dimensional model built by combining 22 bars and 22 strings. It has 14 degrees of freedom and 22 control channels on the strings. The task is to move the top tip into the target.</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 y="1580450"/>
            <a:ext cx="6088749" cy="5277550"/>
          </a:xfrm>
          <a:prstGeom prst="rect">
            <a:avLst/>
          </a:prstGeom>
        </p:spPr>
      </p:pic>
      <p:sp>
        <p:nvSpPr>
          <p:cNvPr id="9" name="Rectangle: Rounded Corners 9">
            <a:extLst>
              <a:ext uri="{FF2B5EF4-FFF2-40B4-BE49-F238E27FC236}">
                <a16:creationId xmlns:a16="http://schemas.microsoft.com/office/drawing/2014/main" id="{88855EA3-6D87-40C9-8B67-BCED67167B32}"/>
              </a:ext>
            </a:extLst>
          </p:cNvPr>
          <p:cNvSpPr/>
          <p:nvPr/>
        </p:nvSpPr>
        <p:spPr>
          <a:xfrm>
            <a:off x="579120" y="531134"/>
            <a:ext cx="11033760" cy="874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T2D1 Reacher</a:t>
            </a:r>
            <a:endParaRPr lang="zh-CN" altLang="en-US" sz="3200" dirty="0">
              <a:latin typeface="Abadi" panose="020B0604020104020204" pitchFamily="34" charset="0"/>
            </a:endParaRPr>
          </a:p>
        </p:txBody>
      </p:sp>
    </p:spTree>
    <p:extLst>
      <p:ext uri="{BB962C8B-B14F-4D97-AF65-F5344CB8AC3E}">
        <p14:creationId xmlns:p14="http://schemas.microsoft.com/office/powerpoint/2010/main" val="120407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1764</TotalTime>
  <Words>728</Words>
  <Application>Microsoft Office PowerPoint</Application>
  <PresentationFormat>宽屏</PresentationFormat>
  <Paragraphs>165</Paragraphs>
  <Slides>27</Slides>
  <Notes>0</Notes>
  <HiddenSlides>0</HiddenSlides>
  <MMClips>8</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等线</vt:lpstr>
      <vt:lpstr>等线 Light</vt:lpstr>
      <vt:lpstr>Abadi</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Ran Wang</dc:creator>
  <cp:lastModifiedBy>Ran Wang</cp:lastModifiedBy>
  <cp:revision>36</cp:revision>
  <dcterms:created xsi:type="dcterms:W3CDTF">2019-09-25T16:58:19Z</dcterms:created>
  <dcterms:modified xsi:type="dcterms:W3CDTF">2019-10-04T02:08:46Z</dcterms:modified>
</cp:coreProperties>
</file>